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1206a7b8e75_0_2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1206a7b8e75_0_2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SARAH</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1206a7b8e75_0_2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1206a7b8e75_0_2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SARAH</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206a7b8e75_0_2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1206a7b8e75_0_2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1206a7b8e75_0_2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1206a7b8e75_0_2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11fadabbd24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11fadabbd24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SARAH</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1206a7b8e75_0_2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1206a7b8e75_0_2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1206a7b8e75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1206a7b8e75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1211def0b4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1211def0b4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SARAH</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Most of the public believes that science is beneficial and makes life easier, but a large fraction of the public questions issues where the research community is in nearly unanimous agreement. Only 15% of U.S. adults are scientifically literate - defined as correctly answering ⅔ of a series of simple questions about science and expressing what it means to study something scientifically in a National Science Foundation survey. The Internet in recent years became the primary source of science information, Googling a topic or looking at it on social media instead of researching has become popular with younger adults, and older adults tend to share misinformation on social media.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[Public: science has been more beneficial than harmful, that it has made life easier, and that it has created more opportunities for the next generation</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The same NSF surveys, the biannual “Science and Engineering Indicators” series, report that only 15% of U.S. adults are scientifically literate - defined as correctly answering ⅔ of a series of simple questions about science and expressing what it means to study something scientifically.</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A large fraction of the public questions issues where the research community is in nearly unanimous agreement (Hornsey et al. 2016, PRC 2014). Especially among younger Americans, the Internet is the primary source of information on any scientific issue, eclipsing magazines, newspapers, and books (PRC 2006).</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 Although the public does trust science-specific news sources, they more frequently get their science information from general news outlets (PRC 2017) and on social media (PRC 2018). The next generation of adults uses search engines uncritically, such that “Googling” a topic is considered to be the same as researching it (PRC 2012). It is older adults, however, that are the most likely to share misinformation on social media (Guess et. al. 2019). Meanwhile, major search engines use proprietary algorithms that benefit web sites according to the amount of original content, traffic, and number of links from other sites (Google 2017). The authenticity of the information or the science credentials of the author do not drive the search ranking, and first page results generate 90% of Google web traffic (Chitika 2013).]</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f3c376bce8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f3c376bce8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406400" lvl="0" marL="457200" rtl="0" algn="l">
              <a:lnSpc>
                <a:spcPct val="115000"/>
              </a:lnSpc>
              <a:spcBef>
                <a:spcPts val="0"/>
              </a:spcBef>
              <a:spcAft>
                <a:spcPts val="0"/>
              </a:spcAft>
              <a:buClr>
                <a:srgbClr val="595959"/>
              </a:buClr>
              <a:buSzPts val="2800"/>
              <a:buChar char="●"/>
            </a:pPr>
            <a:r>
              <a:rPr lang="en" sz="2800">
                <a:solidFill>
                  <a:srgbClr val="595959"/>
                </a:solidFill>
              </a:rPr>
              <a:t>Funny titles without the facts </a:t>
            </a:r>
            <a:endParaRPr sz="2800">
              <a:solidFill>
                <a:srgbClr val="595959"/>
              </a:solidFill>
            </a:endParaRPr>
          </a:p>
          <a:p>
            <a:pPr indent="-406400" lvl="0" marL="457200" rtl="0" algn="l">
              <a:lnSpc>
                <a:spcPct val="115000"/>
              </a:lnSpc>
              <a:spcBef>
                <a:spcPts val="0"/>
              </a:spcBef>
              <a:spcAft>
                <a:spcPts val="0"/>
              </a:spcAft>
              <a:buClr>
                <a:srgbClr val="595959"/>
              </a:buClr>
              <a:buSzPts val="2800"/>
              <a:buChar char="●"/>
            </a:pPr>
            <a:r>
              <a:rPr lang="en" sz="2800">
                <a:solidFill>
                  <a:srgbClr val="595959"/>
                </a:solidFill>
              </a:rPr>
              <a:t>Early media releases</a:t>
            </a:r>
            <a:endParaRPr sz="2800">
              <a:solidFill>
                <a:srgbClr val="595959"/>
              </a:solidFill>
            </a:endParaRPr>
          </a:p>
          <a:p>
            <a:pPr indent="-406400" lvl="0" marL="457200" rtl="0" algn="l">
              <a:lnSpc>
                <a:spcPct val="115000"/>
              </a:lnSpc>
              <a:spcBef>
                <a:spcPts val="0"/>
              </a:spcBef>
              <a:spcAft>
                <a:spcPts val="0"/>
              </a:spcAft>
              <a:buClr>
                <a:srgbClr val="595959"/>
              </a:buClr>
              <a:buSzPts val="2800"/>
              <a:buChar char="●"/>
            </a:pPr>
            <a:r>
              <a:rPr lang="en" sz="2800">
                <a:solidFill>
                  <a:srgbClr val="595959"/>
                </a:solidFill>
              </a:rPr>
              <a:t>Publication Bias</a:t>
            </a:r>
            <a:endParaRPr sz="2800">
              <a:solidFill>
                <a:srgbClr val="595959"/>
              </a:solidFill>
            </a:endParaRPr>
          </a:p>
          <a:p>
            <a:pPr indent="0" lvl="0" marL="0" rtl="0" algn="l">
              <a:spcBef>
                <a:spcPts val="120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1206a7b8e75_0_2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1206a7b8e75_0_2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SARAH</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 sz="850">
                <a:solidFill>
                  <a:schemeClr val="dk1"/>
                </a:solidFill>
              </a:rPr>
              <a:t>The goal of this project is to develop and test a novel artificial intelligence system designed to detect science misinformation online. Neural networks will be trained with curated sets of non-technical scientific articles, comprised of equal numbers of legitimate and misleading or “fake” articles. Initial testbeds will be on climate change and evolution, culminating in a wide range of science topics. After the training phase, the machine learning will be applied to large samples drawn from the CommonCrawl of the entire world wide web. This data will be used to diagnose the prevalence of science misinformation online.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1206a7b8e75_0_3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1206a7b8e75_0_3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SARAH</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The data is articles from the web, aiming for similar types of writing for each – so blogs and popular articles rather than technical or research articles.</a:t>
            </a:r>
            <a:endParaRPr>
              <a:solidFill>
                <a:schemeClr val="dk1"/>
              </a:solidFill>
            </a:endParaRPr>
          </a:p>
          <a:p>
            <a:pPr indent="0" lvl="0" marL="0" rtl="0" algn="l">
              <a:lnSpc>
                <a:spcPct val="115000"/>
              </a:lnSpc>
              <a:spcBef>
                <a:spcPts val="0"/>
              </a:spcBef>
              <a:spcAft>
                <a:spcPts val="0"/>
              </a:spcAft>
              <a:buNone/>
            </a:pPr>
            <a:r>
              <a:t/>
            </a:r>
            <a:endParaRPr sz="1400">
              <a:solidFill>
                <a:schemeClr val="dk1"/>
              </a:solidFill>
            </a:endParaRPr>
          </a:p>
          <a:p>
            <a:pPr indent="0" lvl="0" marL="0" rtl="0" algn="l">
              <a:lnSpc>
                <a:spcPct val="115000"/>
              </a:lnSpc>
              <a:spcBef>
                <a:spcPts val="0"/>
              </a:spcBef>
              <a:spcAft>
                <a:spcPts val="0"/>
              </a:spcAft>
              <a:buNone/>
            </a:pPr>
            <a:r>
              <a:rPr lang="en">
                <a:solidFill>
                  <a:schemeClr val="dk1"/>
                </a:solidFill>
              </a:rPr>
              <a:t>The goal is about 1000 fake and 1000 real articles.</a:t>
            </a:r>
            <a:endParaRPr>
              <a:solidFill>
                <a:schemeClr val="dk1"/>
              </a:solidFill>
            </a:endParaRPr>
          </a:p>
          <a:p>
            <a:pPr indent="0" lvl="0" marL="0" rtl="0" algn="l">
              <a:lnSpc>
                <a:spcPct val="115000"/>
              </a:lnSpc>
              <a:spcBef>
                <a:spcPts val="0"/>
              </a:spcBef>
              <a:spcAft>
                <a:spcPts val="0"/>
              </a:spcAft>
              <a:buNone/>
            </a:pPr>
            <a:r>
              <a:t/>
            </a:r>
            <a:endParaRPr sz="1400">
              <a:solidFill>
                <a:schemeClr val="dk1"/>
              </a:solidFill>
            </a:endParaRPr>
          </a:p>
          <a:p>
            <a:pPr indent="0" lvl="0" marL="0" rtl="0" algn="l">
              <a:lnSpc>
                <a:spcPct val="115000"/>
              </a:lnSpc>
              <a:spcBef>
                <a:spcPts val="0"/>
              </a:spcBef>
              <a:spcAft>
                <a:spcPts val="0"/>
              </a:spcAft>
              <a:buNone/>
            </a:pPr>
            <a:r>
              <a:rPr lang="en" sz="1400">
                <a:solidFill>
                  <a:schemeClr val="dk1"/>
                </a:solidFill>
              </a:rPr>
              <a:t>500-1000 words is ideal</a:t>
            </a:r>
            <a:endParaRPr sz="1400">
              <a:solidFill>
                <a:schemeClr val="dk1"/>
              </a:solidFill>
            </a:endParaRPr>
          </a:p>
          <a:p>
            <a:pPr indent="0" lvl="0" marL="457200" rtl="0" algn="l">
              <a:lnSpc>
                <a:spcPct val="115000"/>
              </a:lnSpc>
              <a:spcBef>
                <a:spcPts val="0"/>
              </a:spcBef>
              <a:spcAft>
                <a:spcPts val="0"/>
              </a:spcAft>
              <a:buNone/>
            </a:pPr>
            <a:r>
              <a:rPr lang="en" sz="700">
                <a:solidFill>
                  <a:schemeClr val="dk1"/>
                </a:solidFill>
                <a:latin typeface="Times New Roman"/>
                <a:ea typeface="Times New Roman"/>
                <a:cs typeface="Times New Roman"/>
                <a:sym typeface="Times New Roman"/>
              </a:rPr>
              <a:t>  	</a:t>
            </a:r>
            <a:endParaRPr sz="700">
              <a:solidFill>
                <a:schemeClr val="dk1"/>
              </a:solidFill>
              <a:latin typeface="Times New Roman"/>
              <a:ea typeface="Times New Roman"/>
              <a:cs typeface="Times New Roman"/>
              <a:sym typeface="Times New Roman"/>
            </a:endParaRPr>
          </a:p>
          <a:p>
            <a:pPr indent="0" lvl="0" marL="457200" rtl="0" algn="l">
              <a:lnSpc>
                <a:spcPct val="115000"/>
              </a:lnSpc>
              <a:spcBef>
                <a:spcPts val="0"/>
              </a:spcBef>
              <a:spcAft>
                <a:spcPts val="0"/>
              </a:spcAft>
              <a:buNone/>
            </a:pPr>
            <a:r>
              <a:rPr lang="en" sz="1400">
                <a:solidFill>
                  <a:schemeClr val="dk1"/>
                </a:solidFill>
              </a:rPr>
              <a:t>·</a:t>
            </a:r>
            <a:r>
              <a:rPr lang="en" sz="700">
                <a:solidFill>
                  <a:schemeClr val="dk1"/>
                </a:solidFill>
                <a:latin typeface="Times New Roman"/>
                <a:ea typeface="Times New Roman"/>
                <a:cs typeface="Times New Roman"/>
                <a:sym typeface="Times New Roman"/>
              </a:rPr>
              <a:t>  	</a:t>
            </a:r>
            <a:r>
              <a:rPr lang="en" sz="1400">
                <a:solidFill>
                  <a:schemeClr val="dk1"/>
                </a:solidFill>
              </a:rPr>
              <a:t>For real science, stick to reputable scientist bloggers, authors, journalists.</a:t>
            </a:r>
            <a:endParaRPr sz="1400">
              <a:solidFill>
                <a:schemeClr val="dk1"/>
              </a:solidFill>
            </a:endParaRPr>
          </a:p>
          <a:p>
            <a:pPr indent="457200" lvl="0" marL="457200" rtl="0" algn="l">
              <a:lnSpc>
                <a:spcPct val="115000"/>
              </a:lnSpc>
              <a:spcBef>
                <a:spcPts val="0"/>
              </a:spcBef>
              <a:spcAft>
                <a:spcPts val="0"/>
              </a:spcAft>
              <a:buNone/>
            </a:pPr>
            <a:r>
              <a:rPr lang="en" sz="1400">
                <a:solidFill>
                  <a:schemeClr val="dk1"/>
                </a:solidFill>
              </a:rPr>
              <a:t>Can use quality mass media for real science (Economist, BBC, Guardian).</a:t>
            </a:r>
            <a:endParaRPr sz="1400">
              <a:solidFill>
                <a:schemeClr val="dk1"/>
              </a:solidFill>
            </a:endParaRPr>
          </a:p>
          <a:p>
            <a:pPr indent="0" lvl="0" marL="457200" rtl="0" algn="l">
              <a:lnSpc>
                <a:spcPct val="115000"/>
              </a:lnSpc>
              <a:spcBef>
                <a:spcPts val="0"/>
              </a:spcBef>
              <a:spcAft>
                <a:spcPts val="0"/>
              </a:spcAft>
              <a:buNone/>
            </a:pPr>
            <a:r>
              <a:rPr lang="en" sz="1400">
                <a:solidFill>
                  <a:schemeClr val="dk1"/>
                </a:solidFill>
              </a:rPr>
              <a:t>·</a:t>
            </a:r>
            <a:r>
              <a:rPr lang="en" sz="700">
                <a:solidFill>
                  <a:schemeClr val="dk1"/>
                </a:solidFill>
                <a:latin typeface="Times New Roman"/>
                <a:ea typeface="Times New Roman"/>
                <a:cs typeface="Times New Roman"/>
                <a:sym typeface="Times New Roman"/>
              </a:rPr>
              <a:t>  	</a:t>
            </a:r>
            <a:r>
              <a:rPr lang="en" sz="1400">
                <a:solidFill>
                  <a:schemeClr val="dk1"/>
                </a:solidFill>
              </a:rPr>
              <a:t>In some pseudoscience areas, it will be hard to find good science content.</a:t>
            </a:r>
            <a:endParaRPr sz="1400">
              <a:solidFill>
                <a:schemeClr val="dk1"/>
              </a:solidFill>
            </a:endParaRPr>
          </a:p>
          <a:p>
            <a:pPr indent="0" lvl="0" marL="457200" rtl="0" algn="l">
              <a:lnSpc>
                <a:spcPct val="115000"/>
              </a:lnSpc>
              <a:spcBef>
                <a:spcPts val="0"/>
              </a:spcBef>
              <a:spcAft>
                <a:spcPts val="0"/>
              </a:spcAft>
              <a:buNone/>
            </a:pPr>
            <a:r>
              <a:rPr lang="en" sz="1400">
                <a:solidFill>
                  <a:schemeClr val="dk1"/>
                </a:solidFill>
              </a:rPr>
              <a:t>·</a:t>
            </a:r>
            <a:r>
              <a:rPr lang="en" sz="700">
                <a:solidFill>
                  <a:schemeClr val="dk1"/>
                </a:solidFill>
                <a:latin typeface="Times New Roman"/>
                <a:ea typeface="Times New Roman"/>
                <a:cs typeface="Times New Roman"/>
                <a:sym typeface="Times New Roman"/>
              </a:rPr>
              <a:t>  	</a:t>
            </a:r>
            <a:r>
              <a:rPr lang="en" sz="1400">
                <a:solidFill>
                  <a:schemeClr val="dk1"/>
                </a:solidFill>
              </a:rPr>
              <a:t>For fake science, avoid frivolous, trivial sites, or deep conspiracy theorists.</a:t>
            </a:r>
            <a:endParaRPr sz="1400">
              <a:solidFill>
                <a:schemeClr val="dk1"/>
              </a:solidFill>
            </a:endParaRPr>
          </a:p>
          <a:p>
            <a:pPr indent="0" lvl="0" marL="457200" rtl="0" algn="l">
              <a:lnSpc>
                <a:spcPct val="115000"/>
              </a:lnSpc>
              <a:spcBef>
                <a:spcPts val="0"/>
              </a:spcBef>
              <a:spcAft>
                <a:spcPts val="0"/>
              </a:spcAft>
              <a:buNone/>
            </a:pPr>
            <a:r>
              <a:rPr lang="en" sz="1400">
                <a:solidFill>
                  <a:schemeClr val="dk1"/>
                </a:solidFill>
              </a:rPr>
              <a:t>·</a:t>
            </a:r>
            <a:r>
              <a:rPr lang="en" sz="700">
                <a:solidFill>
                  <a:schemeClr val="dk1"/>
                </a:solidFill>
                <a:latin typeface="Times New Roman"/>
                <a:ea typeface="Times New Roman"/>
                <a:cs typeface="Times New Roman"/>
                <a:sym typeface="Times New Roman"/>
              </a:rPr>
              <a:t>  	</a:t>
            </a:r>
            <a:r>
              <a:rPr lang="en" sz="1400">
                <a:solidFill>
                  <a:schemeClr val="dk1"/>
                </a:solidFill>
              </a:rPr>
              <a:t>Try not to let any single content source dominate any particular category.</a:t>
            </a:r>
            <a:endParaRPr sz="1400">
              <a:solidFill>
                <a:schemeClr val="dk1"/>
              </a:solidFill>
            </a:endParaRPr>
          </a:p>
          <a:p>
            <a:pPr indent="0" lvl="0" marL="0" rtl="0" algn="l">
              <a:lnSpc>
                <a:spcPct val="115000"/>
              </a:lnSpc>
              <a:spcBef>
                <a:spcPts val="0"/>
              </a:spcBef>
              <a:spcAft>
                <a:spcPts val="0"/>
              </a:spcAft>
              <a:buNone/>
            </a:pPr>
            <a:r>
              <a:t/>
            </a:r>
            <a:endParaRPr sz="1400">
              <a:solidFill>
                <a:schemeClr val="dk1"/>
              </a:solidFill>
            </a:endParaRPr>
          </a:p>
          <a:p>
            <a:pPr indent="0" lvl="0" marL="0" rtl="0" algn="l">
              <a:lnSpc>
                <a:spcPct val="115000"/>
              </a:lnSpc>
              <a:spcBef>
                <a:spcPts val="0"/>
              </a:spcBef>
              <a:spcAft>
                <a:spcPts val="0"/>
              </a:spcAft>
              <a:buNone/>
            </a:pPr>
            <a:r>
              <a:t/>
            </a:r>
            <a:endParaRPr sz="1400">
              <a:solidFill>
                <a:schemeClr val="dk1"/>
              </a:solidFill>
            </a:endParaRPr>
          </a:p>
          <a:p>
            <a:pPr indent="0" lvl="0" marL="0" rtl="0" algn="l">
              <a:lnSpc>
                <a:spcPct val="115000"/>
              </a:lnSpc>
              <a:spcBef>
                <a:spcPts val="0"/>
              </a:spcBef>
              <a:spcAft>
                <a:spcPts val="0"/>
              </a:spcAft>
              <a:buNone/>
            </a:pPr>
            <a:r>
              <a:rPr lang="en">
                <a:solidFill>
                  <a:schemeClr val="dk1"/>
                </a:solidFill>
              </a:rPr>
              <a:t>Astrology, Biology, Climate, Evolution, Geology, Paranormal, Physics, Spiritual, Superstition, UFO</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1206a7b8e75_0_3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1206a7b8e75_0_3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Alexia</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1206a7b8e75_0_2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1206a7b8e75_0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Alexia</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1206a7b8e75_0_2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1206a7b8e75_0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Alexia</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23bf1d743d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123bf1d743d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Alexia</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1.jp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9EAFB8"/>
            </a:gs>
            <a:gs pos="100000">
              <a:srgbClr val="616D73"/>
            </a:gs>
          </a:gsLst>
          <a:path path="circle">
            <a:fillToRect b="50%" l="50%" r="50%" t="50%"/>
          </a:path>
          <a:tileRect/>
        </a:gradFill>
      </p:bgPr>
    </p:bg>
    <p:spTree>
      <p:nvGrpSpPr>
        <p:cNvPr id="53" name="Shape 53"/>
        <p:cNvGrpSpPr/>
        <p:nvPr/>
      </p:nvGrpSpPr>
      <p:grpSpPr>
        <a:xfrm>
          <a:off x="0" y="0"/>
          <a:ext cx="0" cy="0"/>
          <a:chOff x="0" y="0"/>
          <a:chExt cx="0" cy="0"/>
        </a:xfrm>
      </p:grpSpPr>
      <p:sp>
        <p:nvSpPr>
          <p:cNvPr id="54" name="Google Shape;54;p13"/>
          <p:cNvSpPr/>
          <p:nvPr/>
        </p:nvSpPr>
        <p:spPr>
          <a:xfrm>
            <a:off x="214900" y="444150"/>
            <a:ext cx="8696700" cy="2965800"/>
          </a:xfrm>
          <a:prstGeom prst="rect">
            <a:avLst/>
          </a:prstGeom>
          <a:solidFill>
            <a:srgbClr val="FFFFFF"/>
          </a:solidFill>
          <a:ln cap="flat" cmpd="sng" w="9525">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3"/>
          <p:cNvSpPr txBox="1"/>
          <p:nvPr>
            <p:ph type="ctrTitle"/>
          </p:nvPr>
        </p:nvSpPr>
        <p:spPr>
          <a:xfrm>
            <a:off x="300750" y="616025"/>
            <a:ext cx="8520600" cy="1228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b="1" lang="en" sz="3500"/>
              <a:t>Addressing the Pandemic of Science Misinformation on the Internet</a:t>
            </a:r>
            <a:endParaRPr b="1" sz="3500"/>
          </a:p>
        </p:txBody>
      </p:sp>
      <p:sp>
        <p:nvSpPr>
          <p:cNvPr id="56" name="Google Shape;56;p13"/>
          <p:cNvSpPr txBox="1"/>
          <p:nvPr>
            <p:ph idx="1" type="subTitle"/>
          </p:nvPr>
        </p:nvSpPr>
        <p:spPr>
          <a:xfrm>
            <a:off x="300750" y="1844525"/>
            <a:ext cx="8610900" cy="1460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000"/>
              <a:t>Presented by Alexia </a:t>
            </a:r>
            <a:r>
              <a:rPr lang="en" sz="2000"/>
              <a:t>Grant and Sarah Stamer</a:t>
            </a:r>
            <a:endParaRPr sz="2000"/>
          </a:p>
          <a:p>
            <a:pPr indent="0" lvl="0" marL="0" rtl="0" algn="ctr">
              <a:spcBef>
                <a:spcPts val="0"/>
              </a:spcBef>
              <a:spcAft>
                <a:spcPts val="0"/>
              </a:spcAft>
              <a:buNone/>
            </a:pPr>
            <a:r>
              <a:rPr lang="en" sz="2000"/>
              <a:t>Mentors: Dr. Chris Impey &amp; </a:t>
            </a:r>
            <a:r>
              <a:rPr lang="en" sz="2000"/>
              <a:t>Dr. Matthew Wenger</a:t>
            </a:r>
            <a:r>
              <a:rPr lang="en" sz="2000"/>
              <a:t>, Steward Observatory</a:t>
            </a:r>
            <a:endParaRPr sz="2000"/>
          </a:p>
          <a:p>
            <a:pPr indent="0" lvl="0" marL="0" rtl="0" algn="ctr">
              <a:spcBef>
                <a:spcPts val="0"/>
              </a:spcBef>
              <a:spcAft>
                <a:spcPts val="0"/>
              </a:spcAft>
              <a:buNone/>
            </a:pPr>
            <a:r>
              <a:rPr lang="en" sz="2000"/>
              <a:t>2022 Arizona NASA Space Grant Symposium</a:t>
            </a:r>
            <a:endParaRPr sz="2000"/>
          </a:p>
          <a:p>
            <a:pPr indent="0" lvl="0" marL="0" rtl="0" algn="ctr">
              <a:spcBef>
                <a:spcPts val="0"/>
              </a:spcBef>
              <a:spcAft>
                <a:spcPts val="0"/>
              </a:spcAft>
              <a:buNone/>
            </a:pPr>
            <a:r>
              <a:rPr lang="en" sz="2000"/>
              <a:t>Tucson, AZ, April 23, 2022</a:t>
            </a:r>
            <a:endParaRPr sz="2000"/>
          </a:p>
        </p:txBody>
      </p:sp>
      <p:pic>
        <p:nvPicPr>
          <p:cNvPr id="57" name="Google Shape;57;p13"/>
          <p:cNvPicPr preferRelativeResize="0"/>
          <p:nvPr/>
        </p:nvPicPr>
        <p:blipFill>
          <a:blip r:embed="rId3">
            <a:alphaModFix/>
          </a:blip>
          <a:stretch>
            <a:fillRect/>
          </a:stretch>
        </p:blipFill>
        <p:spPr>
          <a:xfrm>
            <a:off x="300750" y="3496978"/>
            <a:ext cx="1093843" cy="1460275"/>
          </a:xfrm>
          <a:prstGeom prst="rect">
            <a:avLst/>
          </a:prstGeom>
          <a:noFill/>
          <a:ln>
            <a:noFill/>
          </a:ln>
        </p:spPr>
      </p:pic>
      <p:pic>
        <p:nvPicPr>
          <p:cNvPr id="58" name="Google Shape;58;p13"/>
          <p:cNvPicPr preferRelativeResize="0"/>
          <p:nvPr/>
        </p:nvPicPr>
        <p:blipFill>
          <a:blip r:embed="rId4">
            <a:alphaModFix/>
          </a:blip>
          <a:stretch>
            <a:fillRect/>
          </a:stretch>
        </p:blipFill>
        <p:spPr>
          <a:xfrm>
            <a:off x="7352889" y="3496975"/>
            <a:ext cx="1558712" cy="1460275"/>
          </a:xfrm>
          <a:prstGeom prst="rect">
            <a:avLst/>
          </a:prstGeom>
          <a:noFill/>
          <a:ln>
            <a:noFill/>
          </a:ln>
        </p:spPr>
      </p:pic>
      <p:pic>
        <p:nvPicPr>
          <p:cNvPr id="59" name="Google Shape;59;p13"/>
          <p:cNvPicPr preferRelativeResize="0"/>
          <p:nvPr/>
        </p:nvPicPr>
        <p:blipFill>
          <a:blip r:embed="rId5">
            <a:alphaModFix/>
          </a:blip>
          <a:stretch>
            <a:fillRect/>
          </a:stretch>
        </p:blipFill>
        <p:spPr>
          <a:xfrm>
            <a:off x="2334288" y="3533962"/>
            <a:ext cx="1386359" cy="1460275"/>
          </a:xfrm>
          <a:prstGeom prst="rect">
            <a:avLst/>
          </a:prstGeom>
          <a:noFill/>
          <a:ln>
            <a:noFill/>
          </a:ln>
        </p:spPr>
      </p:pic>
      <p:pic>
        <p:nvPicPr>
          <p:cNvPr id="60" name="Google Shape;60;p13"/>
          <p:cNvPicPr preferRelativeResize="0"/>
          <p:nvPr/>
        </p:nvPicPr>
        <p:blipFill>
          <a:blip r:embed="rId6">
            <a:alphaModFix/>
          </a:blip>
          <a:stretch>
            <a:fillRect/>
          </a:stretch>
        </p:blipFill>
        <p:spPr>
          <a:xfrm>
            <a:off x="4757425" y="3443687"/>
            <a:ext cx="1558698" cy="15668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9999"/>
        </a:solidFill>
      </p:bgPr>
    </p:bg>
    <p:spTree>
      <p:nvGrpSpPr>
        <p:cNvPr id="141" name="Shape 141"/>
        <p:cNvGrpSpPr/>
        <p:nvPr/>
      </p:nvGrpSpPr>
      <p:grpSpPr>
        <a:xfrm>
          <a:off x="0" y="0"/>
          <a:ext cx="0" cy="0"/>
          <a:chOff x="0" y="0"/>
          <a:chExt cx="0" cy="0"/>
        </a:xfrm>
      </p:grpSpPr>
      <p:sp>
        <p:nvSpPr>
          <p:cNvPr id="142" name="Google Shape;142;p22"/>
          <p:cNvSpPr txBox="1"/>
          <p:nvPr>
            <p:ph type="title"/>
          </p:nvPr>
        </p:nvSpPr>
        <p:spPr>
          <a:xfrm>
            <a:off x="1446900" y="301800"/>
            <a:ext cx="62502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4000"/>
              <a:t>Stage 3: Student Writing</a:t>
            </a:r>
            <a:endParaRPr b="1" sz="4000"/>
          </a:p>
        </p:txBody>
      </p:sp>
      <p:sp>
        <p:nvSpPr>
          <p:cNvPr id="143" name="Google Shape;143;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406400" lvl="0" marL="457200" rtl="0" algn="l">
              <a:spcBef>
                <a:spcPts val="0"/>
              </a:spcBef>
              <a:spcAft>
                <a:spcPts val="0"/>
              </a:spcAft>
              <a:buClr>
                <a:schemeClr val="lt1"/>
              </a:buClr>
              <a:buSzPts val="2800"/>
              <a:buChar char="●"/>
            </a:pPr>
            <a:r>
              <a:rPr lang="en" sz="2800">
                <a:solidFill>
                  <a:schemeClr val="lt1"/>
                </a:solidFill>
              </a:rPr>
              <a:t>From a general education astronomy course</a:t>
            </a:r>
            <a:endParaRPr sz="2800">
              <a:solidFill>
                <a:schemeClr val="lt1"/>
              </a:solidFill>
            </a:endParaRPr>
          </a:p>
          <a:p>
            <a:pPr indent="-406400" lvl="0" marL="457200" rtl="0" algn="l">
              <a:spcBef>
                <a:spcPts val="0"/>
              </a:spcBef>
              <a:spcAft>
                <a:spcPts val="0"/>
              </a:spcAft>
              <a:buClr>
                <a:schemeClr val="lt1"/>
              </a:buClr>
              <a:buSzPts val="2800"/>
              <a:buChar char="●"/>
            </a:pPr>
            <a:r>
              <a:rPr lang="en" sz="2800">
                <a:solidFill>
                  <a:schemeClr val="lt1"/>
                </a:solidFill>
              </a:rPr>
              <a:t>Three assignments: Mars missions, Fermi’s Paradox and Drake Equation, Chernobyl versus pandemic</a:t>
            </a:r>
            <a:endParaRPr sz="2800">
              <a:solidFill>
                <a:schemeClr val="lt1"/>
              </a:solidFill>
            </a:endParaRPr>
          </a:p>
          <a:p>
            <a:pPr indent="-406400" lvl="0" marL="457200" rtl="0" algn="l">
              <a:spcBef>
                <a:spcPts val="0"/>
              </a:spcBef>
              <a:spcAft>
                <a:spcPts val="0"/>
              </a:spcAft>
              <a:buClr>
                <a:schemeClr val="lt1"/>
              </a:buClr>
              <a:buSzPts val="2800"/>
              <a:buChar char="●"/>
            </a:pPr>
            <a:r>
              <a:rPr lang="en" sz="2800">
                <a:solidFill>
                  <a:schemeClr val="lt1"/>
                </a:solidFill>
              </a:rPr>
              <a:t>456 total assignments, about 150 per assignment</a:t>
            </a:r>
            <a:endParaRPr sz="2800">
              <a:solidFill>
                <a:schemeClr val="lt1"/>
              </a:solidFill>
            </a:endParaRPr>
          </a:p>
        </p:txBody>
      </p:sp>
      <p:pic>
        <p:nvPicPr>
          <p:cNvPr id="144" name="Google Shape;144;p22"/>
          <p:cNvPicPr preferRelativeResize="0"/>
          <p:nvPr/>
        </p:nvPicPr>
        <p:blipFill>
          <a:blip r:embed="rId3">
            <a:alphaModFix/>
          </a:blip>
          <a:stretch>
            <a:fillRect/>
          </a:stretch>
        </p:blipFill>
        <p:spPr>
          <a:xfrm>
            <a:off x="1779775" y="3853862"/>
            <a:ext cx="709397" cy="947058"/>
          </a:xfrm>
          <a:prstGeom prst="rect">
            <a:avLst/>
          </a:prstGeom>
          <a:noFill/>
          <a:ln>
            <a:noFill/>
          </a:ln>
        </p:spPr>
      </p:pic>
      <p:pic>
        <p:nvPicPr>
          <p:cNvPr id="145" name="Google Shape;145;p22"/>
          <p:cNvPicPr preferRelativeResize="0"/>
          <p:nvPr/>
        </p:nvPicPr>
        <p:blipFill>
          <a:blip r:embed="rId4">
            <a:alphaModFix/>
          </a:blip>
          <a:stretch>
            <a:fillRect/>
          </a:stretch>
        </p:blipFill>
        <p:spPr>
          <a:xfrm>
            <a:off x="6353344" y="3853860"/>
            <a:ext cx="1010882" cy="947058"/>
          </a:xfrm>
          <a:prstGeom prst="rect">
            <a:avLst/>
          </a:prstGeom>
          <a:noFill/>
          <a:ln>
            <a:noFill/>
          </a:ln>
        </p:spPr>
      </p:pic>
      <p:pic>
        <p:nvPicPr>
          <p:cNvPr id="146" name="Google Shape;146;p22"/>
          <p:cNvPicPr preferRelativeResize="0"/>
          <p:nvPr/>
        </p:nvPicPr>
        <p:blipFill>
          <a:blip r:embed="rId5">
            <a:alphaModFix/>
          </a:blip>
          <a:stretch>
            <a:fillRect/>
          </a:stretch>
        </p:blipFill>
        <p:spPr>
          <a:xfrm>
            <a:off x="3098598" y="3877848"/>
            <a:ext cx="899104" cy="947058"/>
          </a:xfrm>
          <a:prstGeom prst="rect">
            <a:avLst/>
          </a:prstGeom>
          <a:noFill/>
          <a:ln>
            <a:noFill/>
          </a:ln>
        </p:spPr>
      </p:pic>
      <p:pic>
        <p:nvPicPr>
          <p:cNvPr id="147" name="Google Shape;147;p22"/>
          <p:cNvPicPr preferRelativeResize="0"/>
          <p:nvPr/>
        </p:nvPicPr>
        <p:blipFill>
          <a:blip r:embed="rId6">
            <a:alphaModFix/>
          </a:blip>
          <a:stretch>
            <a:fillRect/>
          </a:stretch>
        </p:blipFill>
        <p:spPr>
          <a:xfrm>
            <a:off x="4670091" y="3819300"/>
            <a:ext cx="1010874" cy="10161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C78D8"/>
        </a:solidFill>
      </p:bgPr>
    </p:bg>
    <p:spTree>
      <p:nvGrpSpPr>
        <p:cNvPr id="151" name="Shape 151"/>
        <p:cNvGrpSpPr/>
        <p:nvPr/>
      </p:nvGrpSpPr>
      <p:grpSpPr>
        <a:xfrm>
          <a:off x="0" y="0"/>
          <a:ext cx="0" cy="0"/>
          <a:chOff x="0" y="0"/>
          <a:chExt cx="0" cy="0"/>
        </a:xfrm>
      </p:grpSpPr>
      <p:sp>
        <p:nvSpPr>
          <p:cNvPr id="152" name="Google Shape;152;p23"/>
          <p:cNvSpPr txBox="1"/>
          <p:nvPr>
            <p:ph type="title"/>
          </p:nvPr>
        </p:nvSpPr>
        <p:spPr>
          <a:xfrm>
            <a:off x="873750" y="143150"/>
            <a:ext cx="7396500" cy="71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4000">
                <a:solidFill>
                  <a:srgbClr val="EFEFEF"/>
                </a:solidFill>
              </a:rPr>
              <a:t>Claim-Evidence Picker No. 2</a:t>
            </a:r>
            <a:endParaRPr b="1" sz="4000">
              <a:solidFill>
                <a:srgbClr val="EFEFEF"/>
              </a:solidFill>
            </a:endParaRPr>
          </a:p>
        </p:txBody>
      </p:sp>
      <p:pic>
        <p:nvPicPr>
          <p:cNvPr id="153" name="Google Shape;153;p23"/>
          <p:cNvPicPr preferRelativeResize="0"/>
          <p:nvPr/>
        </p:nvPicPr>
        <p:blipFill>
          <a:blip r:embed="rId3">
            <a:alphaModFix/>
          </a:blip>
          <a:stretch>
            <a:fillRect/>
          </a:stretch>
        </p:blipFill>
        <p:spPr>
          <a:xfrm>
            <a:off x="1441078" y="1158678"/>
            <a:ext cx="6261852" cy="36873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C78D8"/>
        </a:solidFill>
      </p:bgPr>
    </p:bg>
    <p:spTree>
      <p:nvGrpSpPr>
        <p:cNvPr id="157" name="Shape 157"/>
        <p:cNvGrpSpPr/>
        <p:nvPr/>
      </p:nvGrpSpPr>
      <p:grpSpPr>
        <a:xfrm>
          <a:off x="0" y="0"/>
          <a:ext cx="0" cy="0"/>
          <a:chOff x="0" y="0"/>
          <a:chExt cx="0" cy="0"/>
        </a:xfrm>
      </p:grpSpPr>
      <p:sp>
        <p:nvSpPr>
          <p:cNvPr id="158" name="Google Shape;158;p24"/>
          <p:cNvSpPr txBox="1"/>
          <p:nvPr>
            <p:ph type="title"/>
          </p:nvPr>
        </p:nvSpPr>
        <p:spPr>
          <a:xfrm>
            <a:off x="369025" y="3304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990"/>
              <a:buFont typeface="Arial"/>
              <a:buNone/>
            </a:pPr>
            <a:r>
              <a:rPr b="1" lang="en" sz="4011">
                <a:solidFill>
                  <a:srgbClr val="EFEFEF"/>
                </a:solidFill>
              </a:rPr>
              <a:t>Results</a:t>
            </a:r>
            <a:endParaRPr b="1" sz="4000">
              <a:solidFill>
                <a:srgbClr val="EFEFEF"/>
              </a:solidFill>
            </a:endParaRPr>
          </a:p>
        </p:txBody>
      </p:sp>
      <p:sp>
        <p:nvSpPr>
          <p:cNvPr id="159" name="Google Shape;159;p24"/>
          <p:cNvSpPr txBox="1"/>
          <p:nvPr>
            <p:ph idx="1" type="body"/>
          </p:nvPr>
        </p:nvSpPr>
        <p:spPr>
          <a:xfrm>
            <a:off x="311700" y="102352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600">
                <a:solidFill>
                  <a:srgbClr val="FFFFFF"/>
                </a:solidFill>
              </a:rPr>
              <a:t>While our project is still in development…</a:t>
            </a:r>
            <a:endParaRPr sz="2600">
              <a:solidFill>
                <a:srgbClr val="FFFFFF"/>
              </a:solidFill>
            </a:endParaRPr>
          </a:p>
          <a:p>
            <a:pPr indent="-393700" lvl="0" marL="457200" rtl="0" algn="l">
              <a:spcBef>
                <a:spcPts val="1200"/>
              </a:spcBef>
              <a:spcAft>
                <a:spcPts val="0"/>
              </a:spcAft>
              <a:buClr>
                <a:srgbClr val="FFFFFF"/>
              </a:buClr>
              <a:buSzPts val="2600"/>
              <a:buChar char="●"/>
            </a:pPr>
            <a:r>
              <a:rPr lang="en" sz="2600">
                <a:solidFill>
                  <a:srgbClr val="FFFFFF"/>
                </a:solidFill>
              </a:rPr>
              <a:t>AI can successfully distinguish fake/real science most of the time</a:t>
            </a:r>
            <a:endParaRPr sz="2600">
              <a:solidFill>
                <a:srgbClr val="FFFFFF"/>
              </a:solidFill>
            </a:endParaRPr>
          </a:p>
          <a:p>
            <a:pPr indent="-393700" lvl="0" marL="457200" rtl="0" algn="l">
              <a:spcBef>
                <a:spcPts val="0"/>
              </a:spcBef>
              <a:spcAft>
                <a:spcPts val="0"/>
              </a:spcAft>
              <a:buClr>
                <a:srgbClr val="FFFFFF"/>
              </a:buClr>
              <a:buSzPts val="2600"/>
              <a:buChar char="●"/>
            </a:pPr>
            <a:r>
              <a:rPr lang="en" sz="2600">
                <a:solidFill>
                  <a:srgbClr val="FFFFFF"/>
                </a:solidFill>
              </a:rPr>
              <a:t>Students who follow the claim-evidence-reasoning framework in writing score higher</a:t>
            </a:r>
            <a:endParaRPr sz="2600">
              <a:solidFill>
                <a:srgbClr val="FFFFFF"/>
              </a:solidFill>
            </a:endParaRPr>
          </a:p>
        </p:txBody>
      </p:sp>
      <p:pic>
        <p:nvPicPr>
          <p:cNvPr id="160" name="Google Shape;160;p24"/>
          <p:cNvPicPr preferRelativeResize="0"/>
          <p:nvPr/>
        </p:nvPicPr>
        <p:blipFill>
          <a:blip r:embed="rId3">
            <a:alphaModFix/>
          </a:blip>
          <a:stretch>
            <a:fillRect/>
          </a:stretch>
        </p:blipFill>
        <p:spPr>
          <a:xfrm>
            <a:off x="1808450" y="3935016"/>
            <a:ext cx="716676" cy="956751"/>
          </a:xfrm>
          <a:prstGeom prst="rect">
            <a:avLst/>
          </a:prstGeom>
          <a:noFill/>
          <a:ln>
            <a:noFill/>
          </a:ln>
        </p:spPr>
      </p:pic>
      <p:pic>
        <p:nvPicPr>
          <p:cNvPr id="161" name="Google Shape;161;p24"/>
          <p:cNvPicPr preferRelativeResize="0"/>
          <p:nvPr/>
        </p:nvPicPr>
        <p:blipFill>
          <a:blip r:embed="rId4">
            <a:alphaModFix/>
          </a:blip>
          <a:stretch>
            <a:fillRect/>
          </a:stretch>
        </p:blipFill>
        <p:spPr>
          <a:xfrm>
            <a:off x="6428946" y="3935014"/>
            <a:ext cx="1021254" cy="956751"/>
          </a:xfrm>
          <a:prstGeom prst="rect">
            <a:avLst/>
          </a:prstGeom>
          <a:noFill/>
          <a:ln>
            <a:noFill/>
          </a:ln>
        </p:spPr>
      </p:pic>
      <p:pic>
        <p:nvPicPr>
          <p:cNvPr id="162" name="Google Shape;162;p24"/>
          <p:cNvPicPr preferRelativeResize="0"/>
          <p:nvPr/>
        </p:nvPicPr>
        <p:blipFill>
          <a:blip r:embed="rId5">
            <a:alphaModFix/>
          </a:blip>
          <a:stretch>
            <a:fillRect/>
          </a:stretch>
        </p:blipFill>
        <p:spPr>
          <a:xfrm>
            <a:off x="3140805" y="3959247"/>
            <a:ext cx="908329" cy="956751"/>
          </a:xfrm>
          <a:prstGeom prst="rect">
            <a:avLst/>
          </a:prstGeom>
          <a:noFill/>
          <a:ln>
            <a:noFill/>
          </a:ln>
        </p:spPr>
      </p:pic>
      <p:pic>
        <p:nvPicPr>
          <p:cNvPr id="163" name="Google Shape;163;p24"/>
          <p:cNvPicPr preferRelativeResize="0"/>
          <p:nvPr/>
        </p:nvPicPr>
        <p:blipFill>
          <a:blip r:embed="rId6">
            <a:alphaModFix/>
          </a:blip>
          <a:stretch>
            <a:fillRect/>
          </a:stretch>
        </p:blipFill>
        <p:spPr>
          <a:xfrm>
            <a:off x="4728422" y="3900100"/>
            <a:ext cx="1021245" cy="10265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9999"/>
        </a:solidFill>
      </p:bgPr>
    </p:bg>
    <p:spTree>
      <p:nvGrpSpPr>
        <p:cNvPr id="167" name="Shape 167"/>
        <p:cNvGrpSpPr/>
        <p:nvPr/>
      </p:nvGrpSpPr>
      <p:grpSpPr>
        <a:xfrm>
          <a:off x="0" y="0"/>
          <a:ext cx="0" cy="0"/>
          <a:chOff x="0" y="0"/>
          <a:chExt cx="0" cy="0"/>
        </a:xfrm>
      </p:grpSpPr>
      <p:sp>
        <p:nvSpPr>
          <p:cNvPr id="168" name="Google Shape;168;p25"/>
          <p:cNvSpPr txBox="1"/>
          <p:nvPr>
            <p:ph idx="1" type="body"/>
          </p:nvPr>
        </p:nvSpPr>
        <p:spPr>
          <a:xfrm>
            <a:off x="311700" y="36210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rgbClr val="FFFFFF"/>
                </a:solidFill>
              </a:rPr>
              <a:t>Interpretations</a:t>
            </a:r>
            <a:r>
              <a:rPr lang="en" sz="3000">
                <a:solidFill>
                  <a:srgbClr val="FFFFFF"/>
                </a:solidFill>
              </a:rPr>
              <a:t>: strong data set to use with testing AI, understanding how claim-evidence-reasoning framework contributes to good science writing </a:t>
            </a:r>
            <a:endParaRPr sz="3000">
              <a:solidFill>
                <a:srgbClr val="FFFFFF"/>
              </a:solidFill>
            </a:endParaRPr>
          </a:p>
          <a:p>
            <a:pPr indent="0" lvl="0" marL="0" rtl="0" algn="l">
              <a:spcBef>
                <a:spcPts val="1200"/>
              </a:spcBef>
              <a:spcAft>
                <a:spcPts val="1200"/>
              </a:spcAft>
              <a:buNone/>
            </a:pPr>
            <a:r>
              <a:rPr b="1" lang="en" sz="3000">
                <a:solidFill>
                  <a:srgbClr val="FFFFFF"/>
                </a:solidFill>
              </a:rPr>
              <a:t>Future Use/Directions:</a:t>
            </a:r>
            <a:r>
              <a:rPr lang="en" sz="3000">
                <a:solidFill>
                  <a:srgbClr val="FFFFFF"/>
                </a:solidFill>
              </a:rPr>
              <a:t> browser extension, app, science general education professors</a:t>
            </a:r>
            <a:endParaRPr sz="3000">
              <a:solidFill>
                <a:srgbClr val="FFFFFF"/>
              </a:solidFill>
            </a:endParaRPr>
          </a:p>
        </p:txBody>
      </p:sp>
      <p:pic>
        <p:nvPicPr>
          <p:cNvPr id="169" name="Google Shape;169;p25"/>
          <p:cNvPicPr preferRelativeResize="0"/>
          <p:nvPr/>
        </p:nvPicPr>
        <p:blipFill>
          <a:blip r:embed="rId3">
            <a:alphaModFix/>
          </a:blip>
          <a:stretch>
            <a:fillRect/>
          </a:stretch>
        </p:blipFill>
        <p:spPr>
          <a:xfrm>
            <a:off x="1455750" y="3931697"/>
            <a:ext cx="791720" cy="1056938"/>
          </a:xfrm>
          <a:prstGeom prst="rect">
            <a:avLst/>
          </a:prstGeom>
          <a:noFill/>
          <a:ln>
            <a:noFill/>
          </a:ln>
        </p:spPr>
      </p:pic>
      <p:pic>
        <p:nvPicPr>
          <p:cNvPr id="170" name="Google Shape;170;p25"/>
          <p:cNvPicPr preferRelativeResize="0"/>
          <p:nvPr/>
        </p:nvPicPr>
        <p:blipFill>
          <a:blip r:embed="rId4">
            <a:alphaModFix/>
          </a:blip>
          <a:stretch>
            <a:fillRect/>
          </a:stretch>
        </p:blipFill>
        <p:spPr>
          <a:xfrm>
            <a:off x="6560061" y="3931694"/>
            <a:ext cx="1128190" cy="1056937"/>
          </a:xfrm>
          <a:prstGeom prst="rect">
            <a:avLst/>
          </a:prstGeom>
          <a:noFill/>
          <a:ln>
            <a:noFill/>
          </a:ln>
        </p:spPr>
      </p:pic>
      <p:pic>
        <p:nvPicPr>
          <p:cNvPr id="171" name="Google Shape;171;p25"/>
          <p:cNvPicPr preferRelativeResize="0"/>
          <p:nvPr/>
        </p:nvPicPr>
        <p:blipFill>
          <a:blip r:embed="rId5">
            <a:alphaModFix/>
          </a:blip>
          <a:stretch>
            <a:fillRect/>
          </a:stretch>
        </p:blipFill>
        <p:spPr>
          <a:xfrm>
            <a:off x="2927617" y="3958466"/>
            <a:ext cx="1003441" cy="1056937"/>
          </a:xfrm>
          <a:prstGeom prst="rect">
            <a:avLst/>
          </a:prstGeom>
          <a:noFill/>
          <a:ln>
            <a:noFill/>
          </a:ln>
        </p:spPr>
      </p:pic>
      <p:pic>
        <p:nvPicPr>
          <p:cNvPr id="172" name="Google Shape;172;p25"/>
          <p:cNvPicPr preferRelativeResize="0"/>
          <p:nvPr/>
        </p:nvPicPr>
        <p:blipFill>
          <a:blip r:embed="rId6">
            <a:alphaModFix/>
          </a:blip>
          <a:stretch>
            <a:fillRect/>
          </a:stretch>
        </p:blipFill>
        <p:spPr>
          <a:xfrm>
            <a:off x="4681474" y="3893125"/>
            <a:ext cx="1128181" cy="113407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C78D8"/>
        </a:solidFill>
      </p:bgPr>
    </p:bg>
    <p:spTree>
      <p:nvGrpSpPr>
        <p:cNvPr id="176" name="Shape 176"/>
        <p:cNvGrpSpPr/>
        <p:nvPr/>
      </p:nvGrpSpPr>
      <p:grpSpPr>
        <a:xfrm>
          <a:off x="0" y="0"/>
          <a:ext cx="0" cy="0"/>
          <a:chOff x="0" y="0"/>
          <a:chExt cx="0" cy="0"/>
        </a:xfrm>
      </p:grpSpPr>
      <p:sp>
        <p:nvSpPr>
          <p:cNvPr id="177" name="Google Shape;177;p26"/>
          <p:cNvSpPr txBox="1"/>
          <p:nvPr>
            <p:ph type="title"/>
          </p:nvPr>
        </p:nvSpPr>
        <p:spPr>
          <a:xfrm>
            <a:off x="311700" y="2301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4000">
                <a:solidFill>
                  <a:srgbClr val="EFEFEF"/>
                </a:solidFill>
              </a:rPr>
              <a:t>Future Directions</a:t>
            </a:r>
            <a:endParaRPr b="1" sz="4000">
              <a:solidFill>
                <a:srgbClr val="EFEFEF"/>
              </a:solidFill>
            </a:endParaRPr>
          </a:p>
        </p:txBody>
      </p:sp>
      <p:pic>
        <p:nvPicPr>
          <p:cNvPr id="178" name="Google Shape;178;p26"/>
          <p:cNvPicPr preferRelativeResize="0"/>
          <p:nvPr/>
        </p:nvPicPr>
        <p:blipFill>
          <a:blip r:embed="rId3">
            <a:alphaModFix/>
          </a:blip>
          <a:stretch>
            <a:fillRect/>
          </a:stretch>
        </p:blipFill>
        <p:spPr>
          <a:xfrm>
            <a:off x="157600" y="1292009"/>
            <a:ext cx="4682517" cy="2874696"/>
          </a:xfrm>
          <a:prstGeom prst="rect">
            <a:avLst/>
          </a:prstGeom>
          <a:noFill/>
          <a:ln>
            <a:noFill/>
          </a:ln>
        </p:spPr>
      </p:pic>
      <p:pic>
        <p:nvPicPr>
          <p:cNvPr id="179" name="Google Shape;179;p26"/>
          <p:cNvPicPr preferRelativeResize="0"/>
          <p:nvPr/>
        </p:nvPicPr>
        <p:blipFill>
          <a:blip r:embed="rId4">
            <a:alphaModFix/>
          </a:blip>
          <a:stretch>
            <a:fillRect/>
          </a:stretch>
        </p:blipFill>
        <p:spPr>
          <a:xfrm>
            <a:off x="6942083" y="157600"/>
            <a:ext cx="2201915" cy="4112551"/>
          </a:xfrm>
          <a:prstGeom prst="rect">
            <a:avLst/>
          </a:prstGeom>
          <a:noFill/>
          <a:ln>
            <a:noFill/>
          </a:ln>
        </p:spPr>
      </p:pic>
      <p:pic>
        <p:nvPicPr>
          <p:cNvPr id="180" name="Google Shape;180;p26"/>
          <p:cNvPicPr preferRelativeResize="0"/>
          <p:nvPr/>
        </p:nvPicPr>
        <p:blipFill>
          <a:blip r:embed="rId5">
            <a:alphaModFix/>
          </a:blip>
          <a:stretch>
            <a:fillRect/>
          </a:stretch>
        </p:blipFill>
        <p:spPr>
          <a:xfrm>
            <a:off x="5230947" y="687700"/>
            <a:ext cx="1528929" cy="3610625"/>
          </a:xfrm>
          <a:prstGeom prst="rect">
            <a:avLst/>
          </a:prstGeom>
          <a:noFill/>
          <a:ln>
            <a:noFill/>
          </a:ln>
        </p:spPr>
      </p:pic>
      <p:cxnSp>
        <p:nvCxnSpPr>
          <p:cNvPr id="181" name="Google Shape;181;p26"/>
          <p:cNvCxnSpPr/>
          <p:nvPr/>
        </p:nvCxnSpPr>
        <p:spPr>
          <a:xfrm flipH="1" rot="10800000">
            <a:off x="4740300" y="457500"/>
            <a:ext cx="486300" cy="1122600"/>
          </a:xfrm>
          <a:prstGeom prst="straightConnector1">
            <a:avLst/>
          </a:prstGeom>
          <a:noFill/>
          <a:ln cap="flat" cmpd="sng" w="38100">
            <a:solidFill>
              <a:schemeClr val="dk2"/>
            </a:solidFill>
            <a:prstDash val="solid"/>
            <a:round/>
            <a:headEnd len="med" w="med" type="none"/>
            <a:tailEnd len="med" w="med" type="none"/>
          </a:ln>
        </p:spPr>
      </p:cxnSp>
      <p:cxnSp>
        <p:nvCxnSpPr>
          <p:cNvPr id="182" name="Google Shape;182;p26"/>
          <p:cNvCxnSpPr/>
          <p:nvPr/>
        </p:nvCxnSpPr>
        <p:spPr>
          <a:xfrm>
            <a:off x="4728000" y="3983000"/>
            <a:ext cx="524400" cy="147000"/>
          </a:xfrm>
          <a:prstGeom prst="straightConnector1">
            <a:avLst/>
          </a:prstGeom>
          <a:noFill/>
          <a:ln cap="flat" cmpd="sng" w="38100">
            <a:solidFill>
              <a:schemeClr val="dk2"/>
            </a:solidFill>
            <a:prstDash val="solid"/>
            <a:round/>
            <a:headEnd len="med" w="med" type="none"/>
            <a:tailEnd len="med" w="med" type="non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2F2F2"/>
            </a:gs>
            <a:gs pos="100000">
              <a:srgbClr val="A6A6A6"/>
            </a:gs>
          </a:gsLst>
          <a:path path="circle">
            <a:fillToRect b="50%" l="50%" r="50%" t="50%"/>
          </a:path>
          <a:tileRect/>
        </a:gradFill>
      </p:bgPr>
    </p:bg>
    <p:spTree>
      <p:nvGrpSpPr>
        <p:cNvPr id="186" name="Shape 186"/>
        <p:cNvGrpSpPr/>
        <p:nvPr/>
      </p:nvGrpSpPr>
      <p:grpSpPr>
        <a:xfrm>
          <a:off x="0" y="0"/>
          <a:ext cx="0" cy="0"/>
          <a:chOff x="0" y="0"/>
          <a:chExt cx="0" cy="0"/>
        </a:xfrm>
      </p:grpSpPr>
      <p:sp>
        <p:nvSpPr>
          <p:cNvPr id="187" name="Google Shape;187;p27"/>
          <p:cNvSpPr txBox="1"/>
          <p:nvPr>
            <p:ph idx="1" type="body"/>
          </p:nvPr>
        </p:nvSpPr>
        <p:spPr>
          <a:xfrm>
            <a:off x="94650" y="2086425"/>
            <a:ext cx="8954700" cy="1753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450">
                <a:solidFill>
                  <a:srgbClr val="1C4587"/>
                </a:solidFill>
              </a:rPr>
              <a:t>This material is based upon work supported in part by the National Science Foundation under Grant 3037130. The material contained in this document is based upon work supported by a National Aeronautics and Space Administration (NASA) grant or cooperative agreement. Any opinions, findings, conclusions or recommendations expressed in this material are those of the author and do not necessarily reflect the views of NASA.</a:t>
            </a:r>
            <a:r>
              <a:rPr i="1" lang="en" sz="1450">
                <a:solidFill>
                  <a:srgbClr val="1C4587"/>
                </a:solidFill>
              </a:rPr>
              <a:t> </a:t>
            </a:r>
            <a:r>
              <a:rPr lang="en" sz="1450">
                <a:solidFill>
                  <a:srgbClr val="1C4587"/>
                </a:solidFill>
              </a:rPr>
              <a:t>This work was supported through a NASA grant awarded to the Arizona/NASA Space Grant Consortium.</a:t>
            </a:r>
            <a:endParaRPr sz="1450">
              <a:solidFill>
                <a:srgbClr val="1C4587"/>
              </a:solidFill>
            </a:endParaRPr>
          </a:p>
        </p:txBody>
      </p:sp>
      <p:sp>
        <p:nvSpPr>
          <p:cNvPr id="188" name="Google Shape;188;p27"/>
          <p:cNvSpPr txBox="1"/>
          <p:nvPr/>
        </p:nvSpPr>
        <p:spPr>
          <a:xfrm>
            <a:off x="243450" y="257925"/>
            <a:ext cx="8657100" cy="1828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Clr>
                <a:schemeClr val="dk1"/>
              </a:buClr>
              <a:buSzPts val="1100"/>
              <a:buFont typeface="Arial"/>
              <a:buNone/>
            </a:pPr>
            <a:r>
              <a:rPr b="1" lang="en" sz="2400">
                <a:solidFill>
                  <a:schemeClr val="dk1"/>
                </a:solidFill>
              </a:rPr>
              <a:t>Thank you to</a:t>
            </a:r>
            <a:endParaRPr b="1" sz="24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 sz="2400">
                <a:solidFill>
                  <a:schemeClr val="dk1"/>
                </a:solidFill>
              </a:rPr>
              <a:t>Dr. Chris Impey, Dr. Matthew Wenger &amp; Alexander Danehy</a:t>
            </a:r>
            <a:endParaRPr sz="24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b="1" lang="en" sz="2400">
                <a:solidFill>
                  <a:schemeClr val="dk1"/>
                </a:solidFill>
              </a:rPr>
              <a:t>We would also like to thank the</a:t>
            </a:r>
            <a:endParaRPr b="1" sz="24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 sz="2400">
                <a:solidFill>
                  <a:schemeClr val="dk1"/>
                </a:solidFill>
              </a:rPr>
              <a:t>Arizona/NASA Space Grant Consortium</a:t>
            </a:r>
            <a:endParaRPr sz="1000"/>
          </a:p>
        </p:txBody>
      </p:sp>
      <p:pic>
        <p:nvPicPr>
          <p:cNvPr id="189" name="Google Shape;189;p27"/>
          <p:cNvPicPr preferRelativeResize="0"/>
          <p:nvPr/>
        </p:nvPicPr>
        <p:blipFill>
          <a:blip r:embed="rId3">
            <a:alphaModFix/>
          </a:blip>
          <a:stretch>
            <a:fillRect/>
          </a:stretch>
        </p:blipFill>
        <p:spPr>
          <a:xfrm>
            <a:off x="1455750" y="3878197"/>
            <a:ext cx="791720" cy="1056938"/>
          </a:xfrm>
          <a:prstGeom prst="rect">
            <a:avLst/>
          </a:prstGeom>
          <a:noFill/>
          <a:ln>
            <a:noFill/>
          </a:ln>
        </p:spPr>
      </p:pic>
      <p:pic>
        <p:nvPicPr>
          <p:cNvPr id="190" name="Google Shape;190;p27"/>
          <p:cNvPicPr preferRelativeResize="0"/>
          <p:nvPr/>
        </p:nvPicPr>
        <p:blipFill>
          <a:blip r:embed="rId4">
            <a:alphaModFix/>
          </a:blip>
          <a:stretch>
            <a:fillRect/>
          </a:stretch>
        </p:blipFill>
        <p:spPr>
          <a:xfrm>
            <a:off x="6560061" y="3878194"/>
            <a:ext cx="1128190" cy="1056937"/>
          </a:xfrm>
          <a:prstGeom prst="rect">
            <a:avLst/>
          </a:prstGeom>
          <a:noFill/>
          <a:ln>
            <a:noFill/>
          </a:ln>
        </p:spPr>
      </p:pic>
      <p:pic>
        <p:nvPicPr>
          <p:cNvPr id="191" name="Google Shape;191;p27"/>
          <p:cNvPicPr preferRelativeResize="0"/>
          <p:nvPr/>
        </p:nvPicPr>
        <p:blipFill>
          <a:blip r:embed="rId5">
            <a:alphaModFix/>
          </a:blip>
          <a:stretch>
            <a:fillRect/>
          </a:stretch>
        </p:blipFill>
        <p:spPr>
          <a:xfrm>
            <a:off x="2927617" y="3904966"/>
            <a:ext cx="1003441" cy="1056937"/>
          </a:xfrm>
          <a:prstGeom prst="rect">
            <a:avLst/>
          </a:prstGeom>
          <a:noFill/>
          <a:ln>
            <a:noFill/>
          </a:ln>
        </p:spPr>
      </p:pic>
      <p:pic>
        <p:nvPicPr>
          <p:cNvPr id="192" name="Google Shape;192;p27"/>
          <p:cNvPicPr preferRelativeResize="0"/>
          <p:nvPr/>
        </p:nvPicPr>
        <p:blipFill>
          <a:blip r:embed="rId6">
            <a:alphaModFix/>
          </a:blip>
          <a:stretch>
            <a:fillRect/>
          </a:stretch>
        </p:blipFill>
        <p:spPr>
          <a:xfrm>
            <a:off x="4681474" y="3839625"/>
            <a:ext cx="1128181" cy="113407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C78D8"/>
        </a:solidFill>
      </p:bgPr>
    </p:bg>
    <p:spTree>
      <p:nvGrpSpPr>
        <p:cNvPr id="196" name="Shape 196"/>
        <p:cNvGrpSpPr/>
        <p:nvPr/>
      </p:nvGrpSpPr>
      <p:grpSpPr>
        <a:xfrm>
          <a:off x="0" y="0"/>
          <a:ext cx="0" cy="0"/>
          <a:chOff x="0" y="0"/>
          <a:chExt cx="0" cy="0"/>
        </a:xfrm>
      </p:grpSpPr>
      <p:sp>
        <p:nvSpPr>
          <p:cNvPr id="197" name="Google Shape;197;p28"/>
          <p:cNvSpPr txBox="1"/>
          <p:nvPr>
            <p:ph type="title"/>
          </p:nvPr>
        </p:nvSpPr>
        <p:spPr>
          <a:xfrm>
            <a:off x="2649300" y="1340500"/>
            <a:ext cx="3845400" cy="88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5111">
                <a:solidFill>
                  <a:srgbClr val="FFFFFF"/>
                </a:solidFill>
              </a:rPr>
              <a:t>Thank you!</a:t>
            </a:r>
            <a:endParaRPr b="1" sz="5111">
              <a:solidFill>
                <a:srgbClr val="FFFFFF"/>
              </a:solidFill>
            </a:endParaRPr>
          </a:p>
        </p:txBody>
      </p:sp>
      <p:pic>
        <p:nvPicPr>
          <p:cNvPr id="198" name="Google Shape;198;p28"/>
          <p:cNvPicPr preferRelativeResize="0"/>
          <p:nvPr/>
        </p:nvPicPr>
        <p:blipFill>
          <a:blip r:embed="rId3">
            <a:alphaModFix/>
          </a:blip>
          <a:stretch>
            <a:fillRect/>
          </a:stretch>
        </p:blipFill>
        <p:spPr>
          <a:xfrm>
            <a:off x="1489925" y="3698647"/>
            <a:ext cx="791720" cy="1056938"/>
          </a:xfrm>
          <a:prstGeom prst="rect">
            <a:avLst/>
          </a:prstGeom>
          <a:noFill/>
          <a:ln>
            <a:noFill/>
          </a:ln>
        </p:spPr>
      </p:pic>
      <p:pic>
        <p:nvPicPr>
          <p:cNvPr id="199" name="Google Shape;199;p28"/>
          <p:cNvPicPr preferRelativeResize="0"/>
          <p:nvPr/>
        </p:nvPicPr>
        <p:blipFill>
          <a:blip r:embed="rId4">
            <a:alphaModFix/>
          </a:blip>
          <a:stretch>
            <a:fillRect/>
          </a:stretch>
        </p:blipFill>
        <p:spPr>
          <a:xfrm>
            <a:off x="6594236" y="3698644"/>
            <a:ext cx="1128190" cy="1056937"/>
          </a:xfrm>
          <a:prstGeom prst="rect">
            <a:avLst/>
          </a:prstGeom>
          <a:noFill/>
          <a:ln>
            <a:noFill/>
          </a:ln>
        </p:spPr>
      </p:pic>
      <p:pic>
        <p:nvPicPr>
          <p:cNvPr id="200" name="Google Shape;200;p28"/>
          <p:cNvPicPr preferRelativeResize="0"/>
          <p:nvPr/>
        </p:nvPicPr>
        <p:blipFill>
          <a:blip r:embed="rId5">
            <a:alphaModFix/>
          </a:blip>
          <a:stretch>
            <a:fillRect/>
          </a:stretch>
        </p:blipFill>
        <p:spPr>
          <a:xfrm>
            <a:off x="2961792" y="3725416"/>
            <a:ext cx="1003441" cy="1056937"/>
          </a:xfrm>
          <a:prstGeom prst="rect">
            <a:avLst/>
          </a:prstGeom>
          <a:noFill/>
          <a:ln>
            <a:noFill/>
          </a:ln>
        </p:spPr>
      </p:pic>
      <p:pic>
        <p:nvPicPr>
          <p:cNvPr id="201" name="Google Shape;201;p28"/>
          <p:cNvPicPr preferRelativeResize="0"/>
          <p:nvPr/>
        </p:nvPicPr>
        <p:blipFill>
          <a:blip r:embed="rId6">
            <a:alphaModFix/>
          </a:blip>
          <a:stretch>
            <a:fillRect/>
          </a:stretch>
        </p:blipFill>
        <p:spPr>
          <a:xfrm>
            <a:off x="4715649" y="3660075"/>
            <a:ext cx="1128181" cy="113407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C78D8"/>
        </a:solidFill>
      </p:bgPr>
    </p:bg>
    <p:spTree>
      <p:nvGrpSpPr>
        <p:cNvPr id="64" name="Shape 64"/>
        <p:cNvGrpSpPr/>
        <p:nvPr/>
      </p:nvGrpSpPr>
      <p:grpSpPr>
        <a:xfrm>
          <a:off x="0" y="0"/>
          <a:ext cx="0" cy="0"/>
          <a:chOff x="0" y="0"/>
          <a:chExt cx="0" cy="0"/>
        </a:xfrm>
      </p:grpSpPr>
      <p:sp>
        <p:nvSpPr>
          <p:cNvPr id="65" name="Google Shape;65;p14"/>
          <p:cNvSpPr txBox="1"/>
          <p:nvPr>
            <p:ph idx="1" type="body"/>
          </p:nvPr>
        </p:nvSpPr>
        <p:spPr>
          <a:xfrm>
            <a:off x="187800" y="515825"/>
            <a:ext cx="8768400" cy="2937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935"/>
              <a:buFont typeface="Arial"/>
              <a:buNone/>
            </a:pPr>
            <a:r>
              <a:rPr lang="en" sz="3380">
                <a:solidFill>
                  <a:schemeClr val="lt1"/>
                </a:solidFill>
              </a:rPr>
              <a:t>Most of the public supports science.</a:t>
            </a:r>
            <a:endParaRPr sz="3380">
              <a:solidFill>
                <a:schemeClr val="lt1"/>
              </a:solidFill>
            </a:endParaRPr>
          </a:p>
          <a:p>
            <a:pPr indent="0" lvl="0" marL="0" rtl="0" algn="ctr">
              <a:spcBef>
                <a:spcPts val="1200"/>
              </a:spcBef>
              <a:spcAft>
                <a:spcPts val="0"/>
              </a:spcAft>
              <a:buClr>
                <a:schemeClr val="dk1"/>
              </a:buClr>
              <a:buSzPts val="935"/>
              <a:buFont typeface="Arial"/>
              <a:buNone/>
            </a:pPr>
            <a:r>
              <a:rPr b="1" lang="en" sz="3380">
                <a:solidFill>
                  <a:schemeClr val="lt1"/>
                </a:solidFill>
              </a:rPr>
              <a:t>YET</a:t>
            </a:r>
            <a:endParaRPr b="1" sz="3380">
              <a:solidFill>
                <a:schemeClr val="lt1"/>
              </a:solidFill>
            </a:endParaRPr>
          </a:p>
          <a:p>
            <a:pPr indent="0" lvl="0" marL="0" rtl="0" algn="ctr">
              <a:spcBef>
                <a:spcPts val="1200"/>
              </a:spcBef>
              <a:spcAft>
                <a:spcPts val="0"/>
              </a:spcAft>
              <a:buClr>
                <a:schemeClr val="dk1"/>
              </a:buClr>
              <a:buSzPts val="935"/>
              <a:buFont typeface="Arial"/>
              <a:buNone/>
            </a:pPr>
            <a:r>
              <a:rPr lang="en" sz="3380">
                <a:solidFill>
                  <a:schemeClr val="lt1"/>
                </a:solidFill>
              </a:rPr>
              <a:t>Only a small percentage of U.S. adults are scientifically literate.</a:t>
            </a:r>
            <a:endParaRPr sz="3380">
              <a:solidFill>
                <a:schemeClr val="lt1"/>
              </a:solidFill>
            </a:endParaRPr>
          </a:p>
          <a:p>
            <a:pPr indent="0" lvl="0" marL="0" rtl="0" algn="ctr">
              <a:spcBef>
                <a:spcPts val="1200"/>
              </a:spcBef>
              <a:spcAft>
                <a:spcPts val="1200"/>
              </a:spcAft>
              <a:buClr>
                <a:schemeClr val="dk1"/>
              </a:buClr>
              <a:buSzPts val="935"/>
              <a:buFont typeface="Arial"/>
              <a:buNone/>
            </a:pPr>
            <a:r>
              <a:t/>
            </a:r>
            <a:endParaRPr sz="3380">
              <a:solidFill>
                <a:schemeClr val="lt1"/>
              </a:solidFill>
            </a:endParaRPr>
          </a:p>
        </p:txBody>
      </p:sp>
      <p:pic>
        <p:nvPicPr>
          <p:cNvPr id="66" name="Google Shape;66;p14"/>
          <p:cNvPicPr preferRelativeResize="0"/>
          <p:nvPr/>
        </p:nvPicPr>
        <p:blipFill>
          <a:blip r:embed="rId3">
            <a:alphaModFix/>
          </a:blip>
          <a:stretch>
            <a:fillRect/>
          </a:stretch>
        </p:blipFill>
        <p:spPr>
          <a:xfrm>
            <a:off x="1489925" y="3698647"/>
            <a:ext cx="791720" cy="1056938"/>
          </a:xfrm>
          <a:prstGeom prst="rect">
            <a:avLst/>
          </a:prstGeom>
          <a:noFill/>
          <a:ln>
            <a:noFill/>
          </a:ln>
        </p:spPr>
      </p:pic>
      <p:pic>
        <p:nvPicPr>
          <p:cNvPr id="67" name="Google Shape;67;p14"/>
          <p:cNvPicPr preferRelativeResize="0"/>
          <p:nvPr/>
        </p:nvPicPr>
        <p:blipFill>
          <a:blip r:embed="rId4">
            <a:alphaModFix/>
          </a:blip>
          <a:stretch>
            <a:fillRect/>
          </a:stretch>
        </p:blipFill>
        <p:spPr>
          <a:xfrm>
            <a:off x="6594236" y="3698644"/>
            <a:ext cx="1128190" cy="1056937"/>
          </a:xfrm>
          <a:prstGeom prst="rect">
            <a:avLst/>
          </a:prstGeom>
          <a:noFill/>
          <a:ln>
            <a:noFill/>
          </a:ln>
        </p:spPr>
      </p:pic>
      <p:pic>
        <p:nvPicPr>
          <p:cNvPr id="68" name="Google Shape;68;p14"/>
          <p:cNvPicPr preferRelativeResize="0"/>
          <p:nvPr/>
        </p:nvPicPr>
        <p:blipFill>
          <a:blip r:embed="rId5">
            <a:alphaModFix/>
          </a:blip>
          <a:stretch>
            <a:fillRect/>
          </a:stretch>
        </p:blipFill>
        <p:spPr>
          <a:xfrm>
            <a:off x="2961792" y="3725416"/>
            <a:ext cx="1003441" cy="1056937"/>
          </a:xfrm>
          <a:prstGeom prst="rect">
            <a:avLst/>
          </a:prstGeom>
          <a:noFill/>
          <a:ln>
            <a:noFill/>
          </a:ln>
        </p:spPr>
      </p:pic>
      <p:pic>
        <p:nvPicPr>
          <p:cNvPr id="69" name="Google Shape;69;p14"/>
          <p:cNvPicPr preferRelativeResize="0"/>
          <p:nvPr/>
        </p:nvPicPr>
        <p:blipFill>
          <a:blip r:embed="rId6">
            <a:alphaModFix/>
          </a:blip>
          <a:stretch>
            <a:fillRect/>
          </a:stretch>
        </p:blipFill>
        <p:spPr>
          <a:xfrm>
            <a:off x="4715649" y="3660075"/>
            <a:ext cx="1128181" cy="113407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9999"/>
        </a:solidFill>
      </p:bgPr>
    </p:bg>
    <p:spTree>
      <p:nvGrpSpPr>
        <p:cNvPr id="73" name="Shape 73"/>
        <p:cNvGrpSpPr/>
        <p:nvPr/>
      </p:nvGrpSpPr>
      <p:grpSpPr>
        <a:xfrm>
          <a:off x="0" y="0"/>
          <a:ext cx="0" cy="0"/>
          <a:chOff x="0" y="0"/>
          <a:chExt cx="0" cy="0"/>
        </a:xfrm>
      </p:grpSpPr>
      <p:sp>
        <p:nvSpPr>
          <p:cNvPr id="74" name="Google Shape;74;p15"/>
          <p:cNvSpPr txBox="1"/>
          <p:nvPr>
            <p:ph idx="1" type="body"/>
          </p:nvPr>
        </p:nvSpPr>
        <p:spPr>
          <a:xfrm>
            <a:off x="598800" y="100300"/>
            <a:ext cx="7946400" cy="710100"/>
          </a:xfrm>
          <a:prstGeom prst="rect">
            <a:avLst/>
          </a:prstGeom>
        </p:spPr>
        <p:txBody>
          <a:bodyPr anchorCtr="0" anchor="t" bIns="91425" lIns="91425" spcFirstLastPara="1" rIns="91425" wrap="square" tIns="91425">
            <a:noAutofit/>
          </a:bodyPr>
          <a:lstStyle/>
          <a:p>
            <a:pPr indent="0" lvl="0" marL="0" rtl="0" algn="l">
              <a:lnSpc>
                <a:spcPct val="105000"/>
              </a:lnSpc>
              <a:spcBef>
                <a:spcPts val="0"/>
              </a:spcBef>
              <a:spcAft>
                <a:spcPts val="0"/>
              </a:spcAft>
              <a:buSzPts val="688"/>
              <a:buNone/>
            </a:pPr>
            <a:r>
              <a:rPr b="1" lang="en" sz="3050">
                <a:solidFill>
                  <a:schemeClr val="dk1"/>
                </a:solidFill>
              </a:rPr>
              <a:t>The Pros and Cons of Online Publications</a:t>
            </a:r>
            <a:endParaRPr b="1" sz="3050">
              <a:solidFill>
                <a:schemeClr val="dk1"/>
              </a:solidFill>
            </a:endParaRPr>
          </a:p>
          <a:p>
            <a:pPr indent="0" lvl="0" marL="0" rtl="0" algn="l">
              <a:lnSpc>
                <a:spcPct val="105000"/>
              </a:lnSpc>
              <a:spcBef>
                <a:spcPts val="1200"/>
              </a:spcBef>
              <a:spcAft>
                <a:spcPts val="1200"/>
              </a:spcAft>
              <a:buSzPts val="688"/>
              <a:buNone/>
            </a:pPr>
            <a:r>
              <a:t/>
            </a:r>
            <a:endParaRPr sz="1750"/>
          </a:p>
        </p:txBody>
      </p:sp>
      <p:sp>
        <p:nvSpPr>
          <p:cNvPr id="75" name="Google Shape;75;p15"/>
          <p:cNvSpPr txBox="1"/>
          <p:nvPr/>
        </p:nvSpPr>
        <p:spPr>
          <a:xfrm>
            <a:off x="218625" y="1088675"/>
            <a:ext cx="4312500" cy="2770500"/>
          </a:xfrm>
          <a:prstGeom prst="rect">
            <a:avLst/>
          </a:prstGeom>
          <a:noFill/>
          <a:ln>
            <a:noFill/>
          </a:ln>
        </p:spPr>
        <p:txBody>
          <a:bodyPr anchorCtr="0" anchor="t" bIns="91425" lIns="91425" spcFirstLastPara="1" rIns="91425" wrap="square" tIns="91425">
            <a:spAutoFit/>
          </a:bodyPr>
          <a:lstStyle/>
          <a:p>
            <a:pPr indent="-381000" lvl="0" marL="457200" rtl="0" algn="l">
              <a:spcBef>
                <a:spcPts val="0"/>
              </a:spcBef>
              <a:spcAft>
                <a:spcPts val="0"/>
              </a:spcAft>
              <a:buClr>
                <a:srgbClr val="FFFFFF"/>
              </a:buClr>
              <a:buSzPts val="2400"/>
              <a:buChar char="●"/>
            </a:pPr>
            <a:r>
              <a:rPr lang="en" sz="2400">
                <a:solidFill>
                  <a:srgbClr val="FFFFFF"/>
                </a:solidFill>
              </a:rPr>
              <a:t>Easier public access to science information</a:t>
            </a:r>
            <a:endParaRPr sz="2400">
              <a:solidFill>
                <a:srgbClr val="FFFFFF"/>
              </a:solidFill>
            </a:endParaRPr>
          </a:p>
          <a:p>
            <a:pPr indent="-381000" lvl="0" marL="457200" rtl="0" algn="l">
              <a:spcBef>
                <a:spcPts val="0"/>
              </a:spcBef>
              <a:spcAft>
                <a:spcPts val="0"/>
              </a:spcAft>
              <a:buClr>
                <a:srgbClr val="FFFFFF"/>
              </a:buClr>
              <a:buSzPts val="2400"/>
              <a:buChar char="●"/>
            </a:pPr>
            <a:r>
              <a:rPr lang="en" sz="2400">
                <a:solidFill>
                  <a:srgbClr val="FFFFFF"/>
                </a:solidFill>
              </a:rPr>
              <a:t>Media releases spread information </a:t>
            </a:r>
            <a:r>
              <a:rPr lang="en" sz="2400">
                <a:solidFill>
                  <a:srgbClr val="FFFFFF"/>
                </a:solidFill>
              </a:rPr>
              <a:t>quickly</a:t>
            </a:r>
            <a:endParaRPr sz="2400">
              <a:solidFill>
                <a:srgbClr val="FFFFFF"/>
              </a:solidFill>
            </a:endParaRPr>
          </a:p>
          <a:p>
            <a:pPr indent="-381000" lvl="0" marL="457200" rtl="0" algn="l">
              <a:spcBef>
                <a:spcPts val="0"/>
              </a:spcBef>
              <a:spcAft>
                <a:spcPts val="0"/>
              </a:spcAft>
              <a:buClr>
                <a:srgbClr val="FFFFFF"/>
              </a:buClr>
              <a:buSzPts val="2400"/>
              <a:buChar char="●"/>
            </a:pPr>
            <a:r>
              <a:rPr lang="en" sz="2400">
                <a:solidFill>
                  <a:srgbClr val="FFFFFF"/>
                </a:solidFill>
              </a:rPr>
              <a:t>Publications can come from other places other than traditional journals</a:t>
            </a:r>
            <a:endParaRPr sz="2400">
              <a:solidFill>
                <a:srgbClr val="FFFFFF"/>
              </a:solidFill>
            </a:endParaRPr>
          </a:p>
        </p:txBody>
      </p:sp>
      <p:sp>
        <p:nvSpPr>
          <p:cNvPr id="76" name="Google Shape;76;p15"/>
          <p:cNvSpPr txBox="1"/>
          <p:nvPr/>
        </p:nvSpPr>
        <p:spPr>
          <a:xfrm>
            <a:off x="4168875" y="1149525"/>
            <a:ext cx="4756500" cy="2770500"/>
          </a:xfrm>
          <a:prstGeom prst="rect">
            <a:avLst/>
          </a:prstGeom>
          <a:noFill/>
          <a:ln>
            <a:noFill/>
          </a:ln>
        </p:spPr>
        <p:txBody>
          <a:bodyPr anchorCtr="0" anchor="t" bIns="91425" lIns="91425" spcFirstLastPara="1" rIns="91425" wrap="square" tIns="91425">
            <a:spAutoFit/>
          </a:bodyPr>
          <a:lstStyle/>
          <a:p>
            <a:pPr indent="-381000" lvl="0" marL="457200" rtl="0" algn="l">
              <a:spcBef>
                <a:spcPts val="0"/>
              </a:spcBef>
              <a:spcAft>
                <a:spcPts val="0"/>
              </a:spcAft>
              <a:buClr>
                <a:srgbClr val="FFFFFF"/>
              </a:buClr>
              <a:buSzPts val="2400"/>
              <a:buChar char="●"/>
            </a:pPr>
            <a:r>
              <a:rPr lang="en" sz="2400">
                <a:solidFill>
                  <a:srgbClr val="FFFFFF"/>
                </a:solidFill>
              </a:rPr>
              <a:t>Easier for the public to access false science information</a:t>
            </a:r>
            <a:endParaRPr sz="2400">
              <a:solidFill>
                <a:srgbClr val="FFFFFF"/>
              </a:solidFill>
            </a:endParaRPr>
          </a:p>
          <a:p>
            <a:pPr indent="-381000" lvl="0" marL="457200" rtl="0" algn="l">
              <a:spcBef>
                <a:spcPts val="0"/>
              </a:spcBef>
              <a:spcAft>
                <a:spcPts val="0"/>
              </a:spcAft>
              <a:buClr>
                <a:srgbClr val="FFFFFF"/>
              </a:buClr>
              <a:buSzPts val="2400"/>
              <a:buChar char="●"/>
            </a:pPr>
            <a:r>
              <a:rPr lang="en" sz="2400">
                <a:solidFill>
                  <a:srgbClr val="FFFFFF"/>
                </a:solidFill>
              </a:rPr>
              <a:t>Scientific results can be sensationalized </a:t>
            </a:r>
            <a:endParaRPr sz="2400">
              <a:solidFill>
                <a:srgbClr val="FFFFFF"/>
              </a:solidFill>
            </a:endParaRPr>
          </a:p>
          <a:p>
            <a:pPr indent="-381000" lvl="0" marL="457200" rtl="0" algn="l">
              <a:spcBef>
                <a:spcPts val="0"/>
              </a:spcBef>
              <a:spcAft>
                <a:spcPts val="0"/>
              </a:spcAft>
              <a:buClr>
                <a:srgbClr val="FFFFFF"/>
              </a:buClr>
              <a:buSzPts val="2400"/>
              <a:buChar char="●"/>
            </a:pPr>
            <a:r>
              <a:rPr lang="en" sz="2400">
                <a:solidFill>
                  <a:srgbClr val="FFFFFF"/>
                </a:solidFill>
              </a:rPr>
              <a:t>Publications beyond traditional journals might lack peer reviews</a:t>
            </a:r>
            <a:endParaRPr sz="2400">
              <a:solidFill>
                <a:srgbClr val="FFFFFF"/>
              </a:solidFill>
            </a:endParaRPr>
          </a:p>
        </p:txBody>
      </p:sp>
      <p:sp>
        <p:nvSpPr>
          <p:cNvPr id="77" name="Google Shape;77;p15"/>
          <p:cNvSpPr txBox="1"/>
          <p:nvPr/>
        </p:nvSpPr>
        <p:spPr>
          <a:xfrm>
            <a:off x="1585150" y="649925"/>
            <a:ext cx="12633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500">
                <a:solidFill>
                  <a:srgbClr val="1C4587"/>
                </a:solidFill>
              </a:rPr>
              <a:t>PROS</a:t>
            </a:r>
            <a:endParaRPr b="1" sz="2500">
              <a:solidFill>
                <a:srgbClr val="1C4587"/>
              </a:solidFill>
            </a:endParaRPr>
          </a:p>
        </p:txBody>
      </p:sp>
      <p:sp>
        <p:nvSpPr>
          <p:cNvPr id="78" name="Google Shape;78;p15"/>
          <p:cNvSpPr txBox="1"/>
          <p:nvPr/>
        </p:nvSpPr>
        <p:spPr>
          <a:xfrm>
            <a:off x="5915475" y="642125"/>
            <a:ext cx="12633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600">
                <a:solidFill>
                  <a:srgbClr val="1C4587"/>
                </a:solidFill>
              </a:rPr>
              <a:t>CONS</a:t>
            </a:r>
            <a:endParaRPr b="1" sz="2600">
              <a:solidFill>
                <a:srgbClr val="1C4587"/>
              </a:solidFill>
            </a:endParaRPr>
          </a:p>
        </p:txBody>
      </p:sp>
      <p:pic>
        <p:nvPicPr>
          <p:cNvPr id="79" name="Google Shape;79;p15"/>
          <p:cNvPicPr preferRelativeResize="0"/>
          <p:nvPr/>
        </p:nvPicPr>
        <p:blipFill>
          <a:blip r:embed="rId3">
            <a:alphaModFix/>
          </a:blip>
          <a:stretch>
            <a:fillRect/>
          </a:stretch>
        </p:blipFill>
        <p:spPr>
          <a:xfrm>
            <a:off x="1455750" y="3897747"/>
            <a:ext cx="791720" cy="1056938"/>
          </a:xfrm>
          <a:prstGeom prst="rect">
            <a:avLst/>
          </a:prstGeom>
          <a:noFill/>
          <a:ln>
            <a:noFill/>
          </a:ln>
        </p:spPr>
      </p:pic>
      <p:pic>
        <p:nvPicPr>
          <p:cNvPr id="80" name="Google Shape;80;p15"/>
          <p:cNvPicPr preferRelativeResize="0"/>
          <p:nvPr/>
        </p:nvPicPr>
        <p:blipFill>
          <a:blip r:embed="rId4">
            <a:alphaModFix/>
          </a:blip>
          <a:stretch>
            <a:fillRect/>
          </a:stretch>
        </p:blipFill>
        <p:spPr>
          <a:xfrm>
            <a:off x="6560061" y="3897744"/>
            <a:ext cx="1128190" cy="1056937"/>
          </a:xfrm>
          <a:prstGeom prst="rect">
            <a:avLst/>
          </a:prstGeom>
          <a:noFill/>
          <a:ln>
            <a:noFill/>
          </a:ln>
        </p:spPr>
      </p:pic>
      <p:pic>
        <p:nvPicPr>
          <p:cNvPr id="81" name="Google Shape;81;p15"/>
          <p:cNvPicPr preferRelativeResize="0"/>
          <p:nvPr/>
        </p:nvPicPr>
        <p:blipFill>
          <a:blip r:embed="rId5">
            <a:alphaModFix/>
          </a:blip>
          <a:stretch>
            <a:fillRect/>
          </a:stretch>
        </p:blipFill>
        <p:spPr>
          <a:xfrm>
            <a:off x="2927617" y="3924516"/>
            <a:ext cx="1003441" cy="1056937"/>
          </a:xfrm>
          <a:prstGeom prst="rect">
            <a:avLst/>
          </a:prstGeom>
          <a:noFill/>
          <a:ln>
            <a:noFill/>
          </a:ln>
        </p:spPr>
      </p:pic>
      <p:pic>
        <p:nvPicPr>
          <p:cNvPr id="82" name="Google Shape;82;p15"/>
          <p:cNvPicPr preferRelativeResize="0"/>
          <p:nvPr/>
        </p:nvPicPr>
        <p:blipFill>
          <a:blip r:embed="rId6">
            <a:alphaModFix/>
          </a:blip>
          <a:stretch>
            <a:fillRect/>
          </a:stretch>
        </p:blipFill>
        <p:spPr>
          <a:xfrm>
            <a:off x="4681474" y="3859175"/>
            <a:ext cx="1128181" cy="113407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C78D8"/>
        </a:solidFill>
      </p:bgPr>
    </p:bg>
    <p:spTree>
      <p:nvGrpSpPr>
        <p:cNvPr id="86" name="Shape 86"/>
        <p:cNvGrpSpPr/>
        <p:nvPr/>
      </p:nvGrpSpPr>
      <p:grpSpPr>
        <a:xfrm>
          <a:off x="0" y="0"/>
          <a:ext cx="0" cy="0"/>
          <a:chOff x="0" y="0"/>
          <a:chExt cx="0" cy="0"/>
        </a:xfrm>
      </p:grpSpPr>
      <p:sp>
        <p:nvSpPr>
          <p:cNvPr id="87" name="Google Shape;87;p16"/>
          <p:cNvSpPr txBox="1"/>
          <p:nvPr>
            <p:ph type="title"/>
          </p:nvPr>
        </p:nvSpPr>
        <p:spPr>
          <a:xfrm>
            <a:off x="2227800" y="445050"/>
            <a:ext cx="46884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990"/>
              <a:buFont typeface="Arial"/>
              <a:buNone/>
            </a:pPr>
            <a:r>
              <a:rPr b="1" lang="en" sz="4011">
                <a:solidFill>
                  <a:srgbClr val="CCCCCC"/>
                </a:solidFill>
              </a:rPr>
              <a:t>Project Objectives</a:t>
            </a:r>
            <a:endParaRPr b="1" sz="4000">
              <a:solidFill>
                <a:srgbClr val="CCCCCC"/>
              </a:solidFill>
            </a:endParaRPr>
          </a:p>
        </p:txBody>
      </p:sp>
      <p:sp>
        <p:nvSpPr>
          <p:cNvPr id="88" name="Google Shape;88;p16"/>
          <p:cNvSpPr txBox="1"/>
          <p:nvPr>
            <p:ph idx="1" type="body"/>
          </p:nvPr>
        </p:nvSpPr>
        <p:spPr>
          <a:xfrm>
            <a:off x="311700" y="1238625"/>
            <a:ext cx="8520600" cy="2400600"/>
          </a:xfrm>
          <a:prstGeom prst="rect">
            <a:avLst/>
          </a:prstGeom>
        </p:spPr>
        <p:txBody>
          <a:bodyPr anchorCtr="0" anchor="t" bIns="91425" lIns="91425" spcFirstLastPara="1" rIns="91425" wrap="square" tIns="91425">
            <a:noAutofit/>
          </a:bodyPr>
          <a:lstStyle/>
          <a:p>
            <a:pPr indent="-406400" lvl="0" marL="457200" rtl="0" algn="l">
              <a:lnSpc>
                <a:spcPct val="115000"/>
              </a:lnSpc>
              <a:spcBef>
                <a:spcPts val="1000"/>
              </a:spcBef>
              <a:spcAft>
                <a:spcPts val="0"/>
              </a:spcAft>
              <a:buClr>
                <a:schemeClr val="lt1"/>
              </a:buClr>
              <a:buSzPts val="2800"/>
              <a:buAutoNum type="arabicPeriod"/>
            </a:pPr>
            <a:r>
              <a:rPr lang="en" sz="2800">
                <a:solidFill>
                  <a:schemeClr val="lt1"/>
                </a:solidFill>
              </a:rPr>
              <a:t>Develop and test Artificial Intelligence system (AI) to detect science misinformation</a:t>
            </a:r>
            <a:endParaRPr sz="2800">
              <a:solidFill>
                <a:schemeClr val="lt1"/>
              </a:solidFill>
            </a:endParaRPr>
          </a:p>
          <a:p>
            <a:pPr indent="-406400" lvl="0" marL="457200" rtl="0" algn="l">
              <a:lnSpc>
                <a:spcPct val="115000"/>
              </a:lnSpc>
              <a:spcBef>
                <a:spcPts val="1200"/>
              </a:spcBef>
              <a:spcAft>
                <a:spcPts val="1200"/>
              </a:spcAft>
              <a:buClr>
                <a:schemeClr val="lt1"/>
              </a:buClr>
              <a:buSzPts val="2800"/>
              <a:buAutoNum type="arabicPeriod"/>
            </a:pPr>
            <a:r>
              <a:rPr lang="en" sz="2800">
                <a:solidFill>
                  <a:schemeClr val="lt1"/>
                </a:solidFill>
              </a:rPr>
              <a:t>Utilize AI on both online non-technical articles and student science writing</a:t>
            </a:r>
            <a:endParaRPr sz="2800">
              <a:solidFill>
                <a:schemeClr val="lt1"/>
              </a:solidFill>
            </a:endParaRPr>
          </a:p>
        </p:txBody>
      </p:sp>
      <p:pic>
        <p:nvPicPr>
          <p:cNvPr id="89" name="Google Shape;89;p16"/>
          <p:cNvPicPr preferRelativeResize="0"/>
          <p:nvPr/>
        </p:nvPicPr>
        <p:blipFill>
          <a:blip r:embed="rId3">
            <a:alphaModFix/>
          </a:blip>
          <a:stretch>
            <a:fillRect/>
          </a:stretch>
        </p:blipFill>
        <p:spPr>
          <a:xfrm>
            <a:off x="1489925" y="3698647"/>
            <a:ext cx="791720" cy="1056938"/>
          </a:xfrm>
          <a:prstGeom prst="rect">
            <a:avLst/>
          </a:prstGeom>
          <a:noFill/>
          <a:ln>
            <a:noFill/>
          </a:ln>
        </p:spPr>
      </p:pic>
      <p:pic>
        <p:nvPicPr>
          <p:cNvPr id="90" name="Google Shape;90;p16"/>
          <p:cNvPicPr preferRelativeResize="0"/>
          <p:nvPr/>
        </p:nvPicPr>
        <p:blipFill>
          <a:blip r:embed="rId4">
            <a:alphaModFix/>
          </a:blip>
          <a:stretch>
            <a:fillRect/>
          </a:stretch>
        </p:blipFill>
        <p:spPr>
          <a:xfrm>
            <a:off x="6594236" y="3698644"/>
            <a:ext cx="1128190" cy="1056937"/>
          </a:xfrm>
          <a:prstGeom prst="rect">
            <a:avLst/>
          </a:prstGeom>
          <a:noFill/>
          <a:ln>
            <a:noFill/>
          </a:ln>
        </p:spPr>
      </p:pic>
      <p:pic>
        <p:nvPicPr>
          <p:cNvPr id="91" name="Google Shape;91;p16"/>
          <p:cNvPicPr preferRelativeResize="0"/>
          <p:nvPr/>
        </p:nvPicPr>
        <p:blipFill>
          <a:blip r:embed="rId5">
            <a:alphaModFix/>
          </a:blip>
          <a:stretch>
            <a:fillRect/>
          </a:stretch>
        </p:blipFill>
        <p:spPr>
          <a:xfrm>
            <a:off x="2961792" y="3725416"/>
            <a:ext cx="1003441" cy="1056937"/>
          </a:xfrm>
          <a:prstGeom prst="rect">
            <a:avLst/>
          </a:prstGeom>
          <a:noFill/>
          <a:ln>
            <a:noFill/>
          </a:ln>
        </p:spPr>
      </p:pic>
      <p:pic>
        <p:nvPicPr>
          <p:cNvPr id="92" name="Google Shape;92;p16"/>
          <p:cNvPicPr preferRelativeResize="0"/>
          <p:nvPr/>
        </p:nvPicPr>
        <p:blipFill>
          <a:blip r:embed="rId6">
            <a:alphaModFix/>
          </a:blip>
          <a:stretch>
            <a:fillRect/>
          </a:stretch>
        </p:blipFill>
        <p:spPr>
          <a:xfrm>
            <a:off x="4715649" y="3660075"/>
            <a:ext cx="1128181" cy="113407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9999"/>
        </a:solidFill>
      </p:bgPr>
    </p:bg>
    <p:spTree>
      <p:nvGrpSpPr>
        <p:cNvPr id="96" name="Shape 96"/>
        <p:cNvGrpSpPr/>
        <p:nvPr/>
      </p:nvGrpSpPr>
      <p:grpSpPr>
        <a:xfrm>
          <a:off x="0" y="0"/>
          <a:ext cx="0" cy="0"/>
          <a:chOff x="0" y="0"/>
          <a:chExt cx="0" cy="0"/>
        </a:xfrm>
      </p:grpSpPr>
      <p:sp>
        <p:nvSpPr>
          <p:cNvPr id="97" name="Google Shape;97;p17"/>
          <p:cNvSpPr txBox="1"/>
          <p:nvPr>
            <p:ph type="title"/>
          </p:nvPr>
        </p:nvSpPr>
        <p:spPr>
          <a:xfrm>
            <a:off x="883500" y="344725"/>
            <a:ext cx="73770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4011"/>
              <a:t>Prior Work &amp; Research Setup</a:t>
            </a:r>
            <a:endParaRPr b="1" sz="4000"/>
          </a:p>
        </p:txBody>
      </p:sp>
      <p:sp>
        <p:nvSpPr>
          <p:cNvPr id="98" name="Google Shape;98;p17"/>
          <p:cNvSpPr txBox="1"/>
          <p:nvPr>
            <p:ph idx="1" type="body"/>
          </p:nvPr>
        </p:nvSpPr>
        <p:spPr>
          <a:xfrm>
            <a:off x="311700" y="1324350"/>
            <a:ext cx="8520600" cy="2314800"/>
          </a:xfrm>
          <a:prstGeom prst="rect">
            <a:avLst/>
          </a:prstGeom>
        </p:spPr>
        <p:txBody>
          <a:bodyPr anchorCtr="0" anchor="t" bIns="91425" lIns="91425" spcFirstLastPara="1" rIns="91425" wrap="square" tIns="91425">
            <a:noAutofit/>
          </a:bodyPr>
          <a:lstStyle/>
          <a:p>
            <a:pPr indent="-406400" lvl="0" marL="457200" rtl="0" algn="l">
              <a:spcBef>
                <a:spcPts val="0"/>
              </a:spcBef>
              <a:spcAft>
                <a:spcPts val="0"/>
              </a:spcAft>
              <a:buClr>
                <a:schemeClr val="lt1"/>
              </a:buClr>
              <a:buSzPts val="2800"/>
              <a:buChar char="●"/>
            </a:pPr>
            <a:r>
              <a:rPr lang="en" sz="2800">
                <a:solidFill>
                  <a:schemeClr val="lt1"/>
                </a:solidFill>
              </a:rPr>
              <a:t>Article Selection Process</a:t>
            </a:r>
            <a:endParaRPr sz="2800">
              <a:solidFill>
                <a:schemeClr val="lt1"/>
              </a:solidFill>
            </a:endParaRPr>
          </a:p>
          <a:p>
            <a:pPr indent="-406400" lvl="0" marL="457200" rtl="0" algn="l">
              <a:spcBef>
                <a:spcPts val="0"/>
              </a:spcBef>
              <a:spcAft>
                <a:spcPts val="0"/>
              </a:spcAft>
              <a:buClr>
                <a:schemeClr val="lt1"/>
              </a:buClr>
              <a:buSzPts val="2800"/>
              <a:buChar char="●"/>
            </a:pPr>
            <a:r>
              <a:rPr lang="en" sz="2800">
                <a:solidFill>
                  <a:schemeClr val="lt1"/>
                </a:solidFill>
              </a:rPr>
              <a:t>100 articles per 10 pseudoscience topics</a:t>
            </a:r>
            <a:endParaRPr sz="2800">
              <a:solidFill>
                <a:schemeClr val="lt1"/>
              </a:solidFill>
            </a:endParaRPr>
          </a:p>
          <a:p>
            <a:pPr indent="-406400" lvl="0" marL="457200" rtl="0" algn="l">
              <a:spcBef>
                <a:spcPts val="0"/>
              </a:spcBef>
              <a:spcAft>
                <a:spcPts val="0"/>
              </a:spcAft>
              <a:buClr>
                <a:schemeClr val="lt1"/>
              </a:buClr>
              <a:buSzPts val="2800"/>
              <a:buChar char="●"/>
            </a:pPr>
            <a:r>
              <a:rPr lang="en" sz="2800">
                <a:solidFill>
                  <a:schemeClr val="lt1"/>
                </a:solidFill>
              </a:rPr>
              <a:t>Similar numbers from pseudoscience websites and from websites with legitimate science content</a:t>
            </a:r>
            <a:endParaRPr sz="2800">
              <a:solidFill>
                <a:schemeClr val="lt1"/>
              </a:solidFill>
            </a:endParaRPr>
          </a:p>
        </p:txBody>
      </p:sp>
      <p:pic>
        <p:nvPicPr>
          <p:cNvPr id="99" name="Google Shape;99;p17"/>
          <p:cNvPicPr preferRelativeResize="0"/>
          <p:nvPr/>
        </p:nvPicPr>
        <p:blipFill>
          <a:blip r:embed="rId3">
            <a:alphaModFix/>
          </a:blip>
          <a:stretch>
            <a:fillRect/>
          </a:stretch>
        </p:blipFill>
        <p:spPr>
          <a:xfrm>
            <a:off x="1489925" y="3698647"/>
            <a:ext cx="791720" cy="1056938"/>
          </a:xfrm>
          <a:prstGeom prst="rect">
            <a:avLst/>
          </a:prstGeom>
          <a:noFill/>
          <a:ln>
            <a:noFill/>
          </a:ln>
        </p:spPr>
      </p:pic>
      <p:pic>
        <p:nvPicPr>
          <p:cNvPr id="100" name="Google Shape;100;p17"/>
          <p:cNvPicPr preferRelativeResize="0"/>
          <p:nvPr/>
        </p:nvPicPr>
        <p:blipFill>
          <a:blip r:embed="rId4">
            <a:alphaModFix/>
          </a:blip>
          <a:stretch>
            <a:fillRect/>
          </a:stretch>
        </p:blipFill>
        <p:spPr>
          <a:xfrm>
            <a:off x="6594236" y="3698644"/>
            <a:ext cx="1128190" cy="1056937"/>
          </a:xfrm>
          <a:prstGeom prst="rect">
            <a:avLst/>
          </a:prstGeom>
          <a:noFill/>
          <a:ln>
            <a:noFill/>
          </a:ln>
        </p:spPr>
      </p:pic>
      <p:pic>
        <p:nvPicPr>
          <p:cNvPr id="101" name="Google Shape;101;p17"/>
          <p:cNvPicPr preferRelativeResize="0"/>
          <p:nvPr/>
        </p:nvPicPr>
        <p:blipFill>
          <a:blip r:embed="rId5">
            <a:alphaModFix/>
          </a:blip>
          <a:stretch>
            <a:fillRect/>
          </a:stretch>
        </p:blipFill>
        <p:spPr>
          <a:xfrm>
            <a:off x="2961792" y="3725416"/>
            <a:ext cx="1003441" cy="1056937"/>
          </a:xfrm>
          <a:prstGeom prst="rect">
            <a:avLst/>
          </a:prstGeom>
          <a:noFill/>
          <a:ln>
            <a:noFill/>
          </a:ln>
        </p:spPr>
      </p:pic>
      <p:pic>
        <p:nvPicPr>
          <p:cNvPr id="102" name="Google Shape;102;p17"/>
          <p:cNvPicPr preferRelativeResize="0"/>
          <p:nvPr/>
        </p:nvPicPr>
        <p:blipFill>
          <a:blip r:embed="rId6">
            <a:alphaModFix/>
          </a:blip>
          <a:stretch>
            <a:fillRect/>
          </a:stretch>
        </p:blipFill>
        <p:spPr>
          <a:xfrm>
            <a:off x="4715649" y="3660075"/>
            <a:ext cx="1128181" cy="113407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C78D8"/>
        </a:solidFill>
      </p:bgPr>
    </p:bg>
    <p:spTree>
      <p:nvGrpSpPr>
        <p:cNvPr id="106" name="Shape 106"/>
        <p:cNvGrpSpPr/>
        <p:nvPr/>
      </p:nvGrpSpPr>
      <p:grpSpPr>
        <a:xfrm>
          <a:off x="0" y="0"/>
          <a:ext cx="0" cy="0"/>
          <a:chOff x="0" y="0"/>
          <a:chExt cx="0" cy="0"/>
        </a:xfrm>
      </p:grpSpPr>
      <p:sp>
        <p:nvSpPr>
          <p:cNvPr id="107" name="Google Shape;107;p18"/>
          <p:cNvSpPr txBox="1"/>
          <p:nvPr>
            <p:ph type="title"/>
          </p:nvPr>
        </p:nvSpPr>
        <p:spPr>
          <a:xfrm>
            <a:off x="311700" y="365275"/>
            <a:ext cx="5949300" cy="78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990"/>
              <a:buFont typeface="Arial"/>
              <a:buNone/>
            </a:pPr>
            <a:r>
              <a:rPr b="1" lang="en" sz="4011"/>
              <a:t>Stage 1: </a:t>
            </a:r>
            <a:r>
              <a:rPr b="1" lang="en" sz="4011"/>
              <a:t>Science Tinder</a:t>
            </a:r>
            <a:endParaRPr b="1" sz="4000"/>
          </a:p>
        </p:txBody>
      </p:sp>
      <p:sp>
        <p:nvSpPr>
          <p:cNvPr id="108" name="Google Shape;108;p18"/>
          <p:cNvSpPr txBox="1"/>
          <p:nvPr>
            <p:ph idx="1" type="body"/>
          </p:nvPr>
        </p:nvSpPr>
        <p:spPr>
          <a:xfrm>
            <a:off x="311700" y="1152475"/>
            <a:ext cx="5820300" cy="2715900"/>
          </a:xfrm>
          <a:prstGeom prst="rect">
            <a:avLst/>
          </a:prstGeom>
        </p:spPr>
        <p:txBody>
          <a:bodyPr anchorCtr="0" anchor="t" bIns="91425" lIns="91425" spcFirstLastPara="1" rIns="91425" wrap="square" tIns="91425">
            <a:noAutofit/>
          </a:bodyPr>
          <a:lstStyle/>
          <a:p>
            <a:pPr indent="-406400" lvl="0" marL="457200" rtl="0" algn="l">
              <a:spcBef>
                <a:spcPts val="0"/>
              </a:spcBef>
              <a:spcAft>
                <a:spcPts val="0"/>
              </a:spcAft>
              <a:buClr>
                <a:schemeClr val="lt1"/>
              </a:buClr>
              <a:buSzPts val="2800"/>
              <a:buChar char="●"/>
            </a:pPr>
            <a:r>
              <a:rPr lang="en" sz="2800">
                <a:solidFill>
                  <a:schemeClr val="lt1"/>
                </a:solidFill>
              </a:rPr>
              <a:t>260 article classification set</a:t>
            </a:r>
            <a:endParaRPr sz="2800">
              <a:solidFill>
                <a:schemeClr val="lt1"/>
              </a:solidFill>
            </a:endParaRPr>
          </a:p>
          <a:p>
            <a:pPr indent="-406400" lvl="0" marL="457200" rtl="0" algn="l">
              <a:spcBef>
                <a:spcPts val="0"/>
              </a:spcBef>
              <a:spcAft>
                <a:spcPts val="0"/>
              </a:spcAft>
              <a:buClr>
                <a:schemeClr val="lt1"/>
              </a:buClr>
              <a:buSzPts val="2800"/>
              <a:buChar char="●"/>
            </a:pPr>
            <a:r>
              <a:rPr lang="en" sz="2800">
                <a:solidFill>
                  <a:schemeClr val="lt1"/>
                </a:solidFill>
              </a:rPr>
              <a:t>10 different pseudoscience topics</a:t>
            </a:r>
            <a:endParaRPr sz="2800">
              <a:solidFill>
                <a:schemeClr val="lt1"/>
              </a:solidFill>
            </a:endParaRPr>
          </a:p>
          <a:p>
            <a:pPr indent="-406400" lvl="0" marL="457200" rtl="0" algn="l">
              <a:spcBef>
                <a:spcPts val="0"/>
              </a:spcBef>
              <a:spcAft>
                <a:spcPts val="0"/>
              </a:spcAft>
              <a:buClr>
                <a:schemeClr val="lt1"/>
              </a:buClr>
              <a:buSzPts val="2800"/>
              <a:buChar char="●"/>
            </a:pPr>
            <a:r>
              <a:rPr lang="en" sz="2800">
                <a:solidFill>
                  <a:schemeClr val="lt1"/>
                </a:solidFill>
              </a:rPr>
              <a:t>Interface similar to Tinder; swipe left or right to classify</a:t>
            </a:r>
            <a:endParaRPr sz="2800">
              <a:solidFill>
                <a:schemeClr val="lt1"/>
              </a:solidFill>
            </a:endParaRPr>
          </a:p>
        </p:txBody>
      </p:sp>
      <p:pic>
        <p:nvPicPr>
          <p:cNvPr id="109" name="Google Shape;109;p18"/>
          <p:cNvPicPr preferRelativeResize="0"/>
          <p:nvPr/>
        </p:nvPicPr>
        <p:blipFill rotWithShape="1">
          <a:blip r:embed="rId3">
            <a:alphaModFix/>
          </a:blip>
          <a:srcRect b="0" l="0" r="2257" t="0"/>
          <a:stretch/>
        </p:blipFill>
        <p:spPr>
          <a:xfrm>
            <a:off x="6717650" y="243575"/>
            <a:ext cx="1977325" cy="3381250"/>
          </a:xfrm>
          <a:prstGeom prst="rect">
            <a:avLst/>
          </a:prstGeom>
          <a:noFill/>
          <a:ln>
            <a:noFill/>
          </a:ln>
        </p:spPr>
      </p:pic>
      <p:pic>
        <p:nvPicPr>
          <p:cNvPr id="110" name="Google Shape;110;p18"/>
          <p:cNvPicPr preferRelativeResize="0"/>
          <p:nvPr/>
        </p:nvPicPr>
        <p:blipFill>
          <a:blip r:embed="rId4">
            <a:alphaModFix/>
          </a:blip>
          <a:stretch>
            <a:fillRect/>
          </a:stretch>
        </p:blipFill>
        <p:spPr>
          <a:xfrm>
            <a:off x="1455750" y="3841922"/>
            <a:ext cx="791720" cy="1056938"/>
          </a:xfrm>
          <a:prstGeom prst="rect">
            <a:avLst/>
          </a:prstGeom>
          <a:noFill/>
          <a:ln>
            <a:noFill/>
          </a:ln>
        </p:spPr>
      </p:pic>
      <p:pic>
        <p:nvPicPr>
          <p:cNvPr id="111" name="Google Shape;111;p18"/>
          <p:cNvPicPr preferRelativeResize="0"/>
          <p:nvPr/>
        </p:nvPicPr>
        <p:blipFill>
          <a:blip r:embed="rId5">
            <a:alphaModFix/>
          </a:blip>
          <a:stretch>
            <a:fillRect/>
          </a:stretch>
        </p:blipFill>
        <p:spPr>
          <a:xfrm>
            <a:off x="6560061" y="3841919"/>
            <a:ext cx="1128190" cy="1056937"/>
          </a:xfrm>
          <a:prstGeom prst="rect">
            <a:avLst/>
          </a:prstGeom>
          <a:noFill/>
          <a:ln>
            <a:noFill/>
          </a:ln>
        </p:spPr>
      </p:pic>
      <p:pic>
        <p:nvPicPr>
          <p:cNvPr id="112" name="Google Shape;112;p18"/>
          <p:cNvPicPr preferRelativeResize="0"/>
          <p:nvPr/>
        </p:nvPicPr>
        <p:blipFill>
          <a:blip r:embed="rId6">
            <a:alphaModFix/>
          </a:blip>
          <a:stretch>
            <a:fillRect/>
          </a:stretch>
        </p:blipFill>
        <p:spPr>
          <a:xfrm>
            <a:off x="2927617" y="3868691"/>
            <a:ext cx="1003441" cy="1056937"/>
          </a:xfrm>
          <a:prstGeom prst="rect">
            <a:avLst/>
          </a:prstGeom>
          <a:noFill/>
          <a:ln>
            <a:noFill/>
          </a:ln>
        </p:spPr>
      </p:pic>
      <p:pic>
        <p:nvPicPr>
          <p:cNvPr id="113" name="Google Shape;113;p18"/>
          <p:cNvPicPr preferRelativeResize="0"/>
          <p:nvPr/>
        </p:nvPicPr>
        <p:blipFill>
          <a:blip r:embed="rId7">
            <a:alphaModFix/>
          </a:blip>
          <a:stretch>
            <a:fillRect/>
          </a:stretch>
        </p:blipFill>
        <p:spPr>
          <a:xfrm>
            <a:off x="4681474" y="3803350"/>
            <a:ext cx="1128181" cy="113407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C78D8"/>
        </a:solidFill>
      </p:bgPr>
    </p:bg>
    <p:spTree>
      <p:nvGrpSpPr>
        <p:cNvPr id="117" name="Shape 117"/>
        <p:cNvGrpSpPr/>
        <p:nvPr/>
      </p:nvGrpSpPr>
      <p:grpSpPr>
        <a:xfrm>
          <a:off x="0" y="0"/>
          <a:ext cx="0" cy="0"/>
          <a:chOff x="0" y="0"/>
          <a:chExt cx="0" cy="0"/>
        </a:xfrm>
      </p:grpSpPr>
      <p:sp>
        <p:nvSpPr>
          <p:cNvPr id="118" name="Google Shape;118;p19"/>
          <p:cNvSpPr txBox="1"/>
          <p:nvPr>
            <p:ph type="title"/>
          </p:nvPr>
        </p:nvSpPr>
        <p:spPr>
          <a:xfrm>
            <a:off x="608688" y="1281650"/>
            <a:ext cx="7926600" cy="77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990"/>
              <a:buFont typeface="Arial"/>
              <a:buNone/>
            </a:pPr>
            <a:r>
              <a:rPr b="1" lang="en" sz="4011">
                <a:solidFill>
                  <a:srgbClr val="FFFFFF"/>
                </a:solidFill>
              </a:rPr>
              <a:t>Stage 2</a:t>
            </a:r>
            <a:r>
              <a:rPr b="1" lang="en" sz="4011">
                <a:solidFill>
                  <a:srgbClr val="FFFFFF"/>
                </a:solidFill>
              </a:rPr>
              <a:t>: Claim-Evidence Picker</a:t>
            </a:r>
            <a:endParaRPr b="1" sz="4000">
              <a:solidFill>
                <a:srgbClr val="FFFFFF"/>
              </a:solidFill>
            </a:endParaRPr>
          </a:p>
        </p:txBody>
      </p:sp>
      <p:pic>
        <p:nvPicPr>
          <p:cNvPr id="119" name="Google Shape;119;p19"/>
          <p:cNvPicPr preferRelativeResize="0"/>
          <p:nvPr/>
        </p:nvPicPr>
        <p:blipFill>
          <a:blip r:embed="rId3">
            <a:alphaModFix/>
          </a:blip>
          <a:stretch>
            <a:fillRect/>
          </a:stretch>
        </p:blipFill>
        <p:spPr>
          <a:xfrm>
            <a:off x="1690525" y="3732664"/>
            <a:ext cx="740755" cy="988905"/>
          </a:xfrm>
          <a:prstGeom prst="rect">
            <a:avLst/>
          </a:prstGeom>
          <a:noFill/>
          <a:ln>
            <a:noFill/>
          </a:ln>
        </p:spPr>
      </p:pic>
      <p:pic>
        <p:nvPicPr>
          <p:cNvPr id="120" name="Google Shape;120;p19"/>
          <p:cNvPicPr preferRelativeResize="0"/>
          <p:nvPr/>
        </p:nvPicPr>
        <p:blipFill>
          <a:blip r:embed="rId4">
            <a:alphaModFix/>
          </a:blip>
          <a:stretch>
            <a:fillRect/>
          </a:stretch>
        </p:blipFill>
        <p:spPr>
          <a:xfrm>
            <a:off x="6466260" y="3732662"/>
            <a:ext cx="1055566" cy="988904"/>
          </a:xfrm>
          <a:prstGeom prst="rect">
            <a:avLst/>
          </a:prstGeom>
          <a:noFill/>
          <a:ln>
            <a:noFill/>
          </a:ln>
        </p:spPr>
      </p:pic>
      <p:pic>
        <p:nvPicPr>
          <p:cNvPr id="121" name="Google Shape;121;p19"/>
          <p:cNvPicPr preferRelativeResize="0"/>
          <p:nvPr/>
        </p:nvPicPr>
        <p:blipFill>
          <a:blip r:embed="rId5">
            <a:alphaModFix/>
          </a:blip>
          <a:stretch>
            <a:fillRect/>
          </a:stretch>
        </p:blipFill>
        <p:spPr>
          <a:xfrm>
            <a:off x="3067644" y="3757710"/>
            <a:ext cx="938847" cy="988904"/>
          </a:xfrm>
          <a:prstGeom prst="rect">
            <a:avLst/>
          </a:prstGeom>
          <a:noFill/>
          <a:ln>
            <a:noFill/>
          </a:ln>
        </p:spPr>
      </p:pic>
      <p:pic>
        <p:nvPicPr>
          <p:cNvPr id="122" name="Google Shape;122;p19"/>
          <p:cNvPicPr preferRelativeResize="0"/>
          <p:nvPr/>
        </p:nvPicPr>
        <p:blipFill>
          <a:blip r:embed="rId6">
            <a:alphaModFix/>
          </a:blip>
          <a:stretch>
            <a:fillRect/>
          </a:stretch>
        </p:blipFill>
        <p:spPr>
          <a:xfrm>
            <a:off x="4708602" y="3696575"/>
            <a:ext cx="1055556" cy="106107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9999"/>
        </a:solidFill>
      </p:bgPr>
    </p:bg>
    <p:spTree>
      <p:nvGrpSpPr>
        <p:cNvPr id="126" name="Shape 126"/>
        <p:cNvGrpSpPr/>
        <p:nvPr/>
      </p:nvGrpSpPr>
      <p:grpSpPr>
        <a:xfrm>
          <a:off x="0" y="0"/>
          <a:ext cx="0" cy="0"/>
          <a:chOff x="0" y="0"/>
          <a:chExt cx="0" cy="0"/>
        </a:xfrm>
      </p:grpSpPr>
      <p:sp>
        <p:nvSpPr>
          <p:cNvPr id="127" name="Google Shape;127;p20"/>
          <p:cNvSpPr txBox="1"/>
          <p:nvPr>
            <p:ph type="title"/>
          </p:nvPr>
        </p:nvSpPr>
        <p:spPr>
          <a:xfrm>
            <a:off x="1564200" y="215900"/>
            <a:ext cx="6015600" cy="936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990"/>
              <a:buFont typeface="Arial"/>
              <a:buNone/>
            </a:pPr>
            <a:r>
              <a:rPr b="1" lang="en" sz="4011"/>
              <a:t>CER Model of Writing</a:t>
            </a:r>
            <a:endParaRPr b="1" sz="4000"/>
          </a:p>
        </p:txBody>
      </p:sp>
      <p:sp>
        <p:nvSpPr>
          <p:cNvPr id="128" name="Google Shape;128;p20"/>
          <p:cNvSpPr txBox="1"/>
          <p:nvPr>
            <p:ph idx="1" type="body"/>
          </p:nvPr>
        </p:nvSpPr>
        <p:spPr>
          <a:xfrm>
            <a:off x="558600" y="1056150"/>
            <a:ext cx="8026800" cy="303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rgbClr val="FFFFFF"/>
                </a:solidFill>
              </a:rPr>
              <a:t>CLAIM: “What is the author’s argument?”</a:t>
            </a:r>
            <a:endParaRPr sz="2800">
              <a:solidFill>
                <a:srgbClr val="FFFFFF"/>
              </a:solidFill>
            </a:endParaRPr>
          </a:p>
          <a:p>
            <a:pPr indent="0" lvl="0" marL="0" rtl="0" algn="l">
              <a:spcBef>
                <a:spcPts val="1200"/>
              </a:spcBef>
              <a:spcAft>
                <a:spcPts val="0"/>
              </a:spcAft>
              <a:buNone/>
            </a:pPr>
            <a:r>
              <a:rPr lang="en" sz="2800">
                <a:solidFill>
                  <a:srgbClr val="FFFFFF"/>
                </a:solidFill>
              </a:rPr>
              <a:t>EVIDENCE: “What factual information does the author provide?”</a:t>
            </a:r>
            <a:endParaRPr sz="2800">
              <a:solidFill>
                <a:srgbClr val="FFFFFF"/>
              </a:solidFill>
            </a:endParaRPr>
          </a:p>
          <a:p>
            <a:pPr indent="0" lvl="0" marL="0" rtl="0" algn="l">
              <a:spcBef>
                <a:spcPts val="1200"/>
              </a:spcBef>
              <a:spcAft>
                <a:spcPts val="1200"/>
              </a:spcAft>
              <a:buNone/>
            </a:pPr>
            <a:r>
              <a:rPr lang="en" sz="2800">
                <a:solidFill>
                  <a:srgbClr val="FFFFFF"/>
                </a:solidFill>
              </a:rPr>
              <a:t>REASONING: “How does the evidence given support the author’s claim?”</a:t>
            </a:r>
            <a:endParaRPr sz="2800">
              <a:solidFill>
                <a:srgbClr val="FFFFFF"/>
              </a:solidFill>
            </a:endParaRPr>
          </a:p>
        </p:txBody>
      </p:sp>
      <p:pic>
        <p:nvPicPr>
          <p:cNvPr id="129" name="Google Shape;129;p20"/>
          <p:cNvPicPr preferRelativeResize="0"/>
          <p:nvPr/>
        </p:nvPicPr>
        <p:blipFill>
          <a:blip r:embed="rId3">
            <a:alphaModFix/>
          </a:blip>
          <a:stretch>
            <a:fillRect/>
          </a:stretch>
        </p:blipFill>
        <p:spPr>
          <a:xfrm>
            <a:off x="2061204" y="3962582"/>
            <a:ext cx="653858" cy="872896"/>
          </a:xfrm>
          <a:prstGeom prst="rect">
            <a:avLst/>
          </a:prstGeom>
          <a:noFill/>
          <a:ln>
            <a:noFill/>
          </a:ln>
        </p:spPr>
      </p:pic>
      <p:pic>
        <p:nvPicPr>
          <p:cNvPr id="130" name="Google Shape;130;p20"/>
          <p:cNvPicPr preferRelativeResize="0"/>
          <p:nvPr/>
        </p:nvPicPr>
        <p:blipFill>
          <a:blip r:embed="rId4">
            <a:alphaModFix/>
          </a:blip>
          <a:stretch>
            <a:fillRect/>
          </a:stretch>
        </p:blipFill>
        <p:spPr>
          <a:xfrm>
            <a:off x="6276707" y="3962580"/>
            <a:ext cx="931739" cy="872895"/>
          </a:xfrm>
          <a:prstGeom prst="rect">
            <a:avLst/>
          </a:prstGeom>
          <a:noFill/>
          <a:ln>
            <a:noFill/>
          </a:ln>
        </p:spPr>
      </p:pic>
      <p:pic>
        <p:nvPicPr>
          <p:cNvPr id="131" name="Google Shape;131;p20"/>
          <p:cNvPicPr preferRelativeResize="0"/>
          <p:nvPr/>
        </p:nvPicPr>
        <p:blipFill>
          <a:blip r:embed="rId5">
            <a:alphaModFix/>
          </a:blip>
          <a:stretch>
            <a:fillRect/>
          </a:stretch>
        </p:blipFill>
        <p:spPr>
          <a:xfrm>
            <a:off x="3276776" y="3984690"/>
            <a:ext cx="828713" cy="872895"/>
          </a:xfrm>
          <a:prstGeom prst="rect">
            <a:avLst/>
          </a:prstGeom>
          <a:noFill/>
          <a:ln>
            <a:noFill/>
          </a:ln>
        </p:spPr>
      </p:pic>
      <p:pic>
        <p:nvPicPr>
          <p:cNvPr id="132" name="Google Shape;132;p20"/>
          <p:cNvPicPr preferRelativeResize="0"/>
          <p:nvPr/>
        </p:nvPicPr>
        <p:blipFill>
          <a:blip r:embed="rId6">
            <a:alphaModFix/>
          </a:blip>
          <a:stretch>
            <a:fillRect/>
          </a:stretch>
        </p:blipFill>
        <p:spPr>
          <a:xfrm>
            <a:off x="4725236" y="3930727"/>
            <a:ext cx="931731" cy="9366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C78D8"/>
        </a:solidFill>
      </p:bgPr>
    </p:bg>
    <p:spTree>
      <p:nvGrpSpPr>
        <p:cNvPr id="136" name="Shape 136"/>
        <p:cNvGrpSpPr/>
        <p:nvPr/>
      </p:nvGrpSpPr>
      <p:grpSpPr>
        <a:xfrm>
          <a:off x="0" y="0"/>
          <a:ext cx="0" cy="0"/>
          <a:chOff x="0" y="0"/>
          <a:chExt cx="0" cy="0"/>
        </a:xfrm>
      </p:grpSpPr>
      <p:pic>
        <p:nvPicPr>
          <p:cNvPr id="137" name="Google Shape;137;p21"/>
          <p:cNvPicPr preferRelativeResize="0"/>
          <p:nvPr/>
        </p:nvPicPr>
        <p:blipFill rotWithShape="1">
          <a:blip r:embed="rId3">
            <a:alphaModFix/>
          </a:blip>
          <a:srcRect b="5802" l="2642" r="3663" t="14819"/>
          <a:stretch/>
        </p:blipFill>
        <p:spPr>
          <a:xfrm>
            <a:off x="351300" y="336700"/>
            <a:ext cx="8441400" cy="44700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